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Schibsted Grotesk"/>
      <p:regular r:id="rId33"/>
      <p:bold r:id="rId34"/>
      <p:italic r:id="rId35"/>
      <p:boldItalic r:id="rId36"/>
    </p:embeddedFont>
    <p:embeddedFont>
      <p:font typeface="PT Sans"/>
      <p:regular r:id="rId37"/>
      <p:bold r:id="rId38"/>
      <p:italic r:id="rId39"/>
      <p:boldItalic r:id="rId40"/>
    </p:embeddedFont>
    <p:embeddedFont>
      <p:font typeface="DM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Italic.fntdata"/><Relationship Id="rId20" Type="http://schemas.openxmlformats.org/officeDocument/2006/relationships/slide" Target="slides/slide16.xml"/><Relationship Id="rId42" Type="http://schemas.openxmlformats.org/officeDocument/2006/relationships/font" Target="fonts/DMSans-bold.fntdata"/><Relationship Id="rId41" Type="http://schemas.openxmlformats.org/officeDocument/2006/relationships/font" Target="fonts/DMSans-regular.fntdata"/><Relationship Id="rId22" Type="http://schemas.openxmlformats.org/officeDocument/2006/relationships/slide" Target="slides/slide18.xml"/><Relationship Id="rId44" Type="http://schemas.openxmlformats.org/officeDocument/2006/relationships/font" Target="fonts/DMSans-boldItalic.fntdata"/><Relationship Id="rId21" Type="http://schemas.openxmlformats.org/officeDocument/2006/relationships/slide" Target="slides/slide17.xml"/><Relationship Id="rId43" Type="http://schemas.openxmlformats.org/officeDocument/2006/relationships/font" Target="fonts/DMSans-italic.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SchibstedGrotesk-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SchibstedGrotesk-italic.fntdata"/><Relationship Id="rId12" Type="http://schemas.openxmlformats.org/officeDocument/2006/relationships/slide" Target="slides/slide8.xml"/><Relationship Id="rId34" Type="http://schemas.openxmlformats.org/officeDocument/2006/relationships/font" Target="fonts/SchibstedGrotesk-bold.fntdata"/><Relationship Id="rId15" Type="http://schemas.openxmlformats.org/officeDocument/2006/relationships/slide" Target="slides/slide11.xml"/><Relationship Id="rId37" Type="http://schemas.openxmlformats.org/officeDocument/2006/relationships/font" Target="fonts/PTSans-regular.fntdata"/><Relationship Id="rId14" Type="http://schemas.openxmlformats.org/officeDocument/2006/relationships/slide" Target="slides/slide10.xml"/><Relationship Id="rId36" Type="http://schemas.openxmlformats.org/officeDocument/2006/relationships/font" Target="fonts/SchibstedGrotesk-boldItalic.fntdata"/><Relationship Id="rId17" Type="http://schemas.openxmlformats.org/officeDocument/2006/relationships/slide" Target="slides/slide13.xml"/><Relationship Id="rId39" Type="http://schemas.openxmlformats.org/officeDocument/2006/relationships/font" Target="fonts/PTSans-italic.fntdata"/><Relationship Id="rId16" Type="http://schemas.openxmlformats.org/officeDocument/2006/relationships/slide" Target="slides/slide12.xml"/><Relationship Id="rId38" Type="http://schemas.openxmlformats.org/officeDocument/2006/relationships/font" Target="fonts/PTSans-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jp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datasets/rupindersinghrana/airbnb-price-datase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eb860e194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eb860e194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c89daa4bc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c89daa4bc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8e400b254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8e400b254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6cf44209f6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6cf44209f6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6cf44209f6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6cf44209f6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6cf44209f6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6cf44209f6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cf44209f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cf44209f6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6cf44209f6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6cf44209f6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6cf44209f6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6cf44209f6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6d0dced08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6d0dced08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unsupervised learning, we performed clustering on our data to gain some </a:t>
            </a:r>
            <a:r>
              <a:rPr lang="en"/>
              <a:t>additional</a:t>
            </a:r>
            <a:r>
              <a:rPr lang="en"/>
              <a:t> insight into the dataset.</a:t>
            </a:r>
            <a:r>
              <a:rPr lang="en">
                <a:solidFill>
                  <a:schemeClr val="dk1"/>
                </a:solidFill>
              </a:rPr>
              <a:t> We </a:t>
            </a:r>
            <a:r>
              <a:rPr lang="en">
                <a:solidFill>
                  <a:schemeClr val="dk1"/>
                </a:solidFill>
              </a:rPr>
              <a:t>used</a:t>
            </a:r>
            <a:r>
              <a:rPr lang="en">
                <a:solidFill>
                  <a:schemeClr val="dk1"/>
                </a:solidFill>
              </a:rPr>
              <a:t> k</a:t>
            </a:r>
            <a:r>
              <a:rPr lang="en">
                <a:solidFill>
                  <a:schemeClr val="dk1"/>
                </a:solidFill>
              </a:rPr>
              <a:t>-means clustering with k values of 2, 3, and 4 to see what clusters would be created.</a:t>
            </a:r>
            <a:r>
              <a:rPr lang="en"/>
              <a:t> Since k-means mostly applies to numerical data, the data was filtered to include just the numerical fields, and excluded id since this is an </a:t>
            </a:r>
            <a:r>
              <a:rPr lang="en"/>
              <a:t>arbitrary</a:t>
            </a:r>
            <a:r>
              <a:rPr lang="en"/>
              <a:t> value. The result was 9 numeric </a:t>
            </a:r>
            <a:r>
              <a:rPr lang="en"/>
              <a:t>variables</a:t>
            </a:r>
            <a:r>
              <a:rPr lang="en"/>
              <a:t>, price, </a:t>
            </a:r>
            <a:r>
              <a:rPr lang="en"/>
              <a:t>accommodates</a:t>
            </a:r>
            <a:r>
              <a:rPr lang="en"/>
              <a:t>, bathrooms, latitude, longitude, number_of_reviews, review_scores_rating, bedrooms, and beds. Starting with the result for k=2, we can see that the two clusters primarily correspond with larger listings and smaller listings. We can see for </a:t>
            </a:r>
            <a:r>
              <a:rPr lang="en"/>
              <a:t>accommodates</a:t>
            </a:r>
            <a:r>
              <a:rPr lang="en"/>
              <a:t>, bedrooms, and beds, those in the pink cluster all have high values of these, which </a:t>
            </a:r>
            <a:r>
              <a:rPr lang="en"/>
              <a:t>correspond</a:t>
            </a:r>
            <a:r>
              <a:rPr lang="en"/>
              <a:t> to larger </a:t>
            </a:r>
            <a:r>
              <a:rPr lang="en"/>
              <a:t>listings</a:t>
            </a:r>
            <a:r>
              <a:rPr lang="en"/>
              <a:t>. This makes sense because a listing that </a:t>
            </a:r>
            <a:r>
              <a:rPr lang="en"/>
              <a:t>accommodates</a:t>
            </a:r>
            <a:r>
              <a:rPr lang="en"/>
              <a:t> more people should have more bedrooms and beds.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6d0dced08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6d0dced08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Moving on to when k is 3, you can still see the larger listings clustered in pink,  but the smaller listings are split between the black and green clusters. The main distinction between these two can be spotted in latitude and longitude. When both latitude and </a:t>
            </a:r>
            <a:r>
              <a:rPr lang="en"/>
              <a:t>longitude</a:t>
            </a:r>
            <a:r>
              <a:rPr lang="en"/>
              <a:t> are lower (meaning further south and west), we see the black cluster gathered. This location corresponds with cities in California (SF and LA), so this cluster includes smaller places in California, suggesting that these places have alot in common with each other.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eb860e194e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eb860e194e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6d0dced08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6d0dced08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Finally if we look at when k=4 we see that the blue cluster is still the cluster of larger listings. The pink cluster now seems to be (smaller) places that have a lot of reviews. Finally, the </a:t>
            </a:r>
            <a:r>
              <a:rPr lang="en"/>
              <a:t>distinction between the green and the black ones once again appears to be the latitude and longitude, with the black cluster corresponding to places in the southwest, and the green cluster in the northeast. From performing clustering, we can see different ways to differentiate between Airbnbs. In particular, all 3 values of k grouped together larger listings, suggesting that these have many factors in common. Beyond size, listings can also be clustered by location and number of reviews, which are both important factors when someone is deciding where to stay.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c82942396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c82942396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c82942396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c82942396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c829423961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c82942396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c8a0e723a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c8a0e723a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c8a0e723a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c8a0e723a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Size vars: 'accommodates', 'bathrooms', 'bed_type', 'bedrooms', and 'beds’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villas, timeshares, and earth houses ranked as the most expensive on average, while dorms, hostels, and huts were the most affordable.</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Based on our analysis of the dataset, we can give the following recommendations to aspiring Airbnb operators. The primary factors that influence pricing are the type of property, size of property, city and location, as well as the listing attractiveness. For hosts to build a </a:t>
            </a:r>
            <a:r>
              <a:rPr lang="en" sz="1200">
                <a:solidFill>
                  <a:schemeClr val="dk1"/>
                </a:solidFill>
                <a:latin typeface="Times New Roman"/>
                <a:ea typeface="Times New Roman"/>
                <a:cs typeface="Times New Roman"/>
                <a:sym typeface="Times New Roman"/>
              </a:rPr>
              <a:t>successful</a:t>
            </a:r>
            <a:r>
              <a:rPr lang="en" sz="1200">
                <a:solidFill>
                  <a:schemeClr val="dk1"/>
                </a:solidFill>
                <a:latin typeface="Times New Roman"/>
                <a:ea typeface="Times New Roman"/>
                <a:cs typeface="Times New Roman"/>
                <a:sym typeface="Times New Roman"/>
              </a:rPr>
              <a:t> pricing strategy for their property, they should focus on doing the market research, accounting for seasonal demand, as well as taking into account any special events that may be going on (such as Stampede time in Calgary)</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6d24ed1579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6d24ed1579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6d24ed157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6d24ed157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Finally, our analysis does have some inherent </a:t>
            </a:r>
            <a:r>
              <a:rPr lang="en"/>
              <a:t>limitations</a:t>
            </a:r>
            <a:r>
              <a:rPr lang="en"/>
              <a:t> involved. The data is limited to 6 major urban centers in the US, so this analysis is mostly applicable to this area. Someone looking to list an Airbnb abroad or in a rural area would need to perform their own analysis on relevant data to reach a suitable decision. Furthermore, this data is a snapshot in time limited to around 2017. Not only is this data around 7 years old at this point, but the lack of time series data makes it impossible to </a:t>
            </a:r>
            <a:r>
              <a:rPr lang="en"/>
              <a:t>identify</a:t>
            </a:r>
            <a:r>
              <a:rPr lang="en"/>
              <a:t> how the prices of Airbnbs change over time. There is also no information in the dataset on the booking frequencies, which for a situation like this would be helpful since hosts price their own homes and are free to set the price however they please. And finally, the text-based analysis is subjective, with it being </a:t>
            </a:r>
            <a:r>
              <a:rPr lang="en"/>
              <a:t>impossible</a:t>
            </a:r>
            <a:r>
              <a:rPr lang="en"/>
              <a:t> to say what an “ideal” listing should and should not include.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c89daa4bc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2c89daa4bc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6cf44209f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6cf44209f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c82942396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c82942396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8e400b254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8e400b254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c8294239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c8294239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https://www.kaggle.com/datasets/rupindersinghrana/airbnb-price-dataset</a:t>
            </a:r>
            <a:r>
              <a:rPr lang="en"/>
              <a:t> </a:t>
            </a:r>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Identifier: </a:t>
            </a:r>
            <a:r>
              <a:rPr i="1" lang="en" sz="1200">
                <a:solidFill>
                  <a:schemeClr val="dk1"/>
                </a:solidFill>
                <a:latin typeface="Times New Roman"/>
                <a:ea typeface="Times New Roman"/>
                <a:cs typeface="Times New Roman"/>
                <a:sym typeface="Times New Roman"/>
              </a:rPr>
              <a:t>id</a:t>
            </a:r>
            <a:endParaRPr i="1"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Variables describing the property in the listing: </a:t>
            </a:r>
            <a:r>
              <a:rPr i="1" lang="en" sz="1200">
                <a:solidFill>
                  <a:schemeClr val="dk1"/>
                </a:solidFill>
                <a:latin typeface="Times New Roman"/>
                <a:ea typeface="Times New Roman"/>
                <a:cs typeface="Times New Roman"/>
                <a:sym typeface="Times New Roman"/>
              </a:rPr>
              <a:t>property_type, room_type, amenities, accommodates, bathrooms, bed_type, bedrooms, beds</a:t>
            </a:r>
            <a:endParaRPr i="1"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Geographical data: </a:t>
            </a:r>
            <a:r>
              <a:rPr i="1" lang="en" sz="1200">
                <a:solidFill>
                  <a:schemeClr val="dk1"/>
                </a:solidFill>
                <a:latin typeface="Times New Roman"/>
                <a:ea typeface="Times New Roman"/>
                <a:cs typeface="Times New Roman"/>
                <a:sym typeface="Times New Roman"/>
              </a:rPr>
              <a:t>city, latitude, longitude, neighbourhood, zipcode</a:t>
            </a:r>
            <a:endParaRPr i="1"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Variables detailing the listing: </a:t>
            </a:r>
            <a:r>
              <a:rPr i="1" lang="en" sz="1200">
                <a:solidFill>
                  <a:schemeClr val="dk1"/>
                </a:solidFill>
                <a:latin typeface="Times New Roman"/>
                <a:ea typeface="Times New Roman"/>
                <a:cs typeface="Times New Roman"/>
                <a:sym typeface="Times New Roman"/>
              </a:rPr>
              <a:t>cancellation_policy, cleaning_fee, instant_bookable, last_review, name, number_of_reviews, review_scores_rating, thumbnail_url, description</a:t>
            </a:r>
            <a:endParaRPr i="1"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Variables describing the host profile: </a:t>
            </a:r>
            <a:r>
              <a:rPr i="1" lang="en" sz="1200">
                <a:solidFill>
                  <a:schemeClr val="dk1"/>
                </a:solidFill>
                <a:latin typeface="Times New Roman"/>
                <a:ea typeface="Times New Roman"/>
                <a:cs typeface="Times New Roman"/>
                <a:sym typeface="Times New Roman"/>
              </a:rPr>
              <a:t>host_has_profile_pic, host_identity_verified, host_response_rate, host_since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c82942396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c82942396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89daa4bc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89daa4bc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villas were estimated to be $237.31 higher than the intercept, and dorms were estimated to be $95.11 lower.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c89daa4bc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c89daa4bc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b="1"/>
          </a:p>
          <a:p>
            <a:pPr indent="0" lvl="0" marL="0" rtl="0" algn="l">
              <a:spcBef>
                <a:spcPts val="0"/>
              </a:spcBef>
              <a:spcAft>
                <a:spcPts val="0"/>
              </a:spcAft>
              <a:buNone/>
            </a:pPr>
            <a:r>
              <a:rPr lang="en"/>
              <a:t>Multicolinearity: input variables (like accommodates and #beds) correlate together, </a:t>
            </a:r>
            <a:r>
              <a:rPr lang="en"/>
              <a:t>making it more difficult for predictors to achieve statistical significance.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as.factor(property_type)+</a:t>
            </a:r>
            <a:endParaRPr/>
          </a:p>
          <a:p>
            <a:pPr indent="0" lvl="0" marL="0" rtl="0" algn="l">
              <a:spcBef>
                <a:spcPts val="0"/>
              </a:spcBef>
              <a:spcAft>
                <a:spcPts val="0"/>
              </a:spcAft>
              <a:buNone/>
            </a:pPr>
            <a:r>
              <a:rPr lang="en"/>
              <a:t>          as.factor(room_type)+</a:t>
            </a:r>
            <a:endParaRPr/>
          </a:p>
          <a:p>
            <a:pPr indent="0" lvl="0" marL="0" rtl="0" algn="l">
              <a:spcBef>
                <a:spcPts val="0"/>
              </a:spcBef>
              <a:spcAft>
                <a:spcPts val="0"/>
              </a:spcAft>
              <a:buNone/>
            </a:pPr>
            <a:r>
              <a:rPr lang="en"/>
              <a:t>          accommodates+</a:t>
            </a:r>
            <a:endParaRPr/>
          </a:p>
          <a:p>
            <a:pPr indent="0" lvl="0" marL="0" rtl="0" algn="l">
              <a:spcBef>
                <a:spcPts val="0"/>
              </a:spcBef>
              <a:spcAft>
                <a:spcPts val="0"/>
              </a:spcAft>
              <a:buNone/>
            </a:pPr>
            <a:r>
              <a:rPr lang="en"/>
              <a:t>          bathrooms+</a:t>
            </a:r>
            <a:endParaRPr/>
          </a:p>
          <a:p>
            <a:pPr indent="0" lvl="0" marL="0" rtl="0" algn="l">
              <a:spcBef>
                <a:spcPts val="0"/>
              </a:spcBef>
              <a:spcAft>
                <a:spcPts val="0"/>
              </a:spcAft>
              <a:buNone/>
            </a:pPr>
            <a:r>
              <a:rPr lang="en"/>
              <a:t>          as.factor(bed_type)+</a:t>
            </a:r>
            <a:endParaRPr/>
          </a:p>
          <a:p>
            <a:pPr indent="0" lvl="0" marL="0" rtl="0" algn="l">
              <a:spcBef>
                <a:spcPts val="0"/>
              </a:spcBef>
              <a:spcAft>
                <a:spcPts val="0"/>
              </a:spcAft>
              <a:buNone/>
            </a:pPr>
            <a:r>
              <a:rPr lang="en"/>
              <a:t>          as.factor(cancellation_policy)+</a:t>
            </a:r>
            <a:endParaRPr/>
          </a:p>
          <a:p>
            <a:pPr indent="0" lvl="0" marL="0" rtl="0" algn="l">
              <a:spcBef>
                <a:spcPts val="0"/>
              </a:spcBef>
              <a:spcAft>
                <a:spcPts val="0"/>
              </a:spcAft>
              <a:buNone/>
            </a:pPr>
            <a:r>
              <a:rPr lang="en"/>
              <a:t>          as.factor(cleaning_fee)+</a:t>
            </a:r>
            <a:endParaRPr/>
          </a:p>
          <a:p>
            <a:pPr indent="0" lvl="0" marL="0" rtl="0" algn="l">
              <a:spcBef>
                <a:spcPts val="0"/>
              </a:spcBef>
              <a:spcAft>
                <a:spcPts val="0"/>
              </a:spcAft>
              <a:buNone/>
            </a:pPr>
            <a:r>
              <a:rPr lang="en"/>
              <a:t>          as.factor(city)+</a:t>
            </a:r>
            <a:endParaRPr/>
          </a:p>
          <a:p>
            <a:pPr indent="0" lvl="0" marL="0" rtl="0" algn="l">
              <a:spcBef>
                <a:spcPts val="0"/>
              </a:spcBef>
              <a:spcAft>
                <a:spcPts val="0"/>
              </a:spcAft>
              <a:buNone/>
            </a:pPr>
            <a:r>
              <a:rPr lang="en"/>
              <a:t>          latitude+</a:t>
            </a:r>
            <a:endParaRPr/>
          </a:p>
          <a:p>
            <a:pPr indent="0" lvl="0" marL="0" rtl="0" algn="l">
              <a:spcBef>
                <a:spcPts val="0"/>
              </a:spcBef>
              <a:spcAft>
                <a:spcPts val="0"/>
              </a:spcAft>
              <a:buNone/>
            </a:pPr>
            <a:r>
              <a:rPr lang="en"/>
              <a:t>          longitude+</a:t>
            </a:r>
            <a:endParaRPr/>
          </a:p>
          <a:p>
            <a:pPr indent="0" lvl="0" marL="0" rtl="0" algn="l">
              <a:spcBef>
                <a:spcPts val="0"/>
              </a:spcBef>
              <a:spcAft>
                <a:spcPts val="0"/>
              </a:spcAft>
              <a:buNone/>
            </a:pPr>
            <a:r>
              <a:rPr lang="en"/>
              <a:t>          number_of_reviews+</a:t>
            </a:r>
            <a:endParaRPr/>
          </a:p>
          <a:p>
            <a:pPr indent="0" lvl="0" marL="0" rtl="0" algn="l">
              <a:spcBef>
                <a:spcPts val="0"/>
              </a:spcBef>
              <a:spcAft>
                <a:spcPts val="0"/>
              </a:spcAft>
              <a:buNone/>
            </a:pPr>
            <a:r>
              <a:rPr lang="en"/>
              <a:t>          bedrooms+</a:t>
            </a:r>
            <a:endParaRPr/>
          </a:p>
          <a:p>
            <a:pPr indent="0" lvl="0" marL="0" rtl="0" algn="l">
              <a:spcBef>
                <a:spcPts val="0"/>
              </a:spcBef>
              <a:spcAft>
                <a:spcPts val="0"/>
              </a:spcAft>
              <a:buNone/>
            </a:pPr>
            <a:r>
              <a:rPr lang="en"/>
              <a:t>          beds+</a:t>
            </a:r>
            <a:endParaRPr/>
          </a:p>
          <a:p>
            <a:pPr indent="0" lvl="0" marL="0" rtl="0" algn="l">
              <a:spcBef>
                <a:spcPts val="0"/>
              </a:spcBef>
              <a:spcAft>
                <a:spcPts val="0"/>
              </a:spcAft>
              <a:buNone/>
            </a:pPr>
            <a:r>
              <a:rPr lang="en"/>
              <a:t>          review_scores_rating</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2363587" y="-1207248"/>
            <a:ext cx="13584188" cy="8213473"/>
            <a:chOff x="-2363587" y="-1207248"/>
            <a:chExt cx="13584188" cy="8213473"/>
          </a:xfrm>
        </p:grpSpPr>
        <p:sp>
          <p:nvSpPr>
            <p:cNvPr id="11" name="Google Shape;11;p2"/>
            <p:cNvSpPr/>
            <p:nvPr/>
          </p:nvSpPr>
          <p:spPr>
            <a:xfrm>
              <a:off x="6033925" y="351992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 name="Google Shape;12;p2"/>
            <p:cNvSpPr/>
            <p:nvPr/>
          </p:nvSpPr>
          <p:spPr>
            <a:xfrm>
              <a:off x="-2363587" y="28816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 name="Google Shape;13;p2"/>
            <p:cNvSpPr/>
            <p:nvPr/>
          </p:nvSpPr>
          <p:spPr>
            <a:xfrm>
              <a:off x="7734300" y="-438000"/>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 name="Google Shape;14;p2"/>
            <p:cNvSpPr/>
            <p:nvPr/>
          </p:nvSpPr>
          <p:spPr>
            <a:xfrm>
              <a:off x="271475" y="-1207248"/>
              <a:ext cx="3849600" cy="3849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5" name="Google Shape;15;p2"/>
          <p:cNvSpPr txBox="1"/>
          <p:nvPr>
            <p:ph type="ctrTitle"/>
          </p:nvPr>
        </p:nvSpPr>
        <p:spPr>
          <a:xfrm>
            <a:off x="713225" y="723900"/>
            <a:ext cx="5630400" cy="25878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b="1" sz="4000">
                <a:latin typeface="Schibsted Grotesk"/>
                <a:ea typeface="Schibsted Grotesk"/>
                <a:cs typeface="Schibsted Grotesk"/>
                <a:sym typeface="Schibsted Grotes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6" name="Google Shape;16;p2"/>
          <p:cNvSpPr txBox="1"/>
          <p:nvPr>
            <p:ph idx="1" type="subTitle"/>
          </p:nvPr>
        </p:nvSpPr>
        <p:spPr>
          <a:xfrm>
            <a:off x="713225" y="3443725"/>
            <a:ext cx="2391900" cy="69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atin typeface="DM Sans"/>
                <a:ea typeface="DM Sans"/>
                <a:cs typeface="DM Sans"/>
                <a:sym typeface="DM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7" name="Google Shape;17;p2"/>
          <p:cNvSpPr/>
          <p:nvPr>
            <p:ph idx="2" type="pic"/>
          </p:nvPr>
        </p:nvSpPr>
        <p:spPr>
          <a:xfrm>
            <a:off x="5319600" y="854800"/>
            <a:ext cx="3194700" cy="3194700"/>
          </a:xfrm>
          <a:prstGeom prst="pie">
            <a:avLst>
              <a:gd fmla="val 16173926" name="adj1"/>
              <a:gd fmla="val 0" name="adj2"/>
            </a:avLst>
          </a:prstGeom>
          <a:noFill/>
          <a:ln>
            <a:noFill/>
          </a:ln>
        </p:spPr>
      </p:sp>
      <p:sp>
        <p:nvSpPr>
          <p:cNvPr id="18" name="Google Shape;18;p2"/>
          <p:cNvSpPr/>
          <p:nvPr>
            <p:ph idx="3" type="pic"/>
          </p:nvPr>
        </p:nvSpPr>
        <p:spPr>
          <a:xfrm>
            <a:off x="5319600" y="854800"/>
            <a:ext cx="3194700" cy="3194700"/>
          </a:xfrm>
          <a:prstGeom prst="pie">
            <a:avLst>
              <a:gd fmla="val 5397422" name="adj1"/>
              <a:gd fmla="val 10771565" name="adj2"/>
            </a:avLst>
          </a:prstGeom>
          <a:noFill/>
          <a:ln>
            <a:noFill/>
          </a:ln>
        </p:spPr>
      </p:sp>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grpSp>
        <p:nvGrpSpPr>
          <p:cNvPr id="87" name="Google Shape;87;p11"/>
          <p:cNvGrpSpPr/>
          <p:nvPr/>
        </p:nvGrpSpPr>
        <p:grpSpPr>
          <a:xfrm>
            <a:off x="-1181337" y="-1639000"/>
            <a:ext cx="11384100" cy="8754400"/>
            <a:chOff x="-1181338" y="-1639000"/>
            <a:chExt cx="11384100" cy="8754400"/>
          </a:xfrm>
        </p:grpSpPr>
        <p:sp>
          <p:nvSpPr>
            <p:cNvPr id="88" name="Google Shape;88;p11"/>
            <p:cNvSpPr/>
            <p:nvPr/>
          </p:nvSpPr>
          <p:spPr>
            <a:xfrm flipH="1">
              <a:off x="1333262" y="-16390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1"/>
            <p:cNvSpPr/>
            <p:nvPr/>
          </p:nvSpPr>
          <p:spPr>
            <a:xfrm flipH="1">
              <a:off x="5231413" y="40386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0" name="Google Shape;90;p11"/>
            <p:cNvSpPr/>
            <p:nvPr/>
          </p:nvSpPr>
          <p:spPr>
            <a:xfrm flipH="1">
              <a:off x="-1181338" y="-9989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1" name="Google Shape;91;p11"/>
            <p:cNvSpPr/>
            <p:nvPr/>
          </p:nvSpPr>
          <p:spPr>
            <a:xfrm flipH="1">
              <a:off x="7125963" y="28822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92" name="Google Shape;92;p11"/>
          <p:cNvSpPr txBox="1"/>
          <p:nvPr>
            <p:ph hasCustomPrompt="1" type="title"/>
          </p:nvPr>
        </p:nvSpPr>
        <p:spPr>
          <a:xfrm>
            <a:off x="1284000" y="1600963"/>
            <a:ext cx="6576000" cy="1281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9600"/>
              <a:buNone/>
              <a:defRPr sz="6000">
                <a:solidFill>
                  <a:schemeClr val="accen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3" name="Google Shape;93;p11"/>
          <p:cNvSpPr txBox="1"/>
          <p:nvPr>
            <p:ph idx="1" type="subTitle"/>
          </p:nvPr>
        </p:nvSpPr>
        <p:spPr>
          <a:xfrm>
            <a:off x="1284000" y="3045438"/>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4" name="Google Shape;94;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5" name="Shape 95"/>
        <p:cNvGrpSpPr/>
        <p:nvPr/>
      </p:nvGrpSpPr>
      <p:grpSpPr>
        <a:xfrm>
          <a:off x="0" y="0"/>
          <a:ext cx="0" cy="0"/>
          <a:chOff x="0" y="0"/>
          <a:chExt cx="0" cy="0"/>
        </a:xfrm>
      </p:grpSpPr>
      <p:sp>
        <p:nvSpPr>
          <p:cNvPr id="96" name="Google Shape;96;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7" name="Shape 97"/>
        <p:cNvGrpSpPr/>
        <p:nvPr/>
      </p:nvGrpSpPr>
      <p:grpSpPr>
        <a:xfrm>
          <a:off x="0" y="0"/>
          <a:ext cx="0" cy="0"/>
          <a:chOff x="0" y="0"/>
          <a:chExt cx="0" cy="0"/>
        </a:xfrm>
      </p:grpSpPr>
      <p:grpSp>
        <p:nvGrpSpPr>
          <p:cNvPr id="98" name="Google Shape;98;p13"/>
          <p:cNvGrpSpPr/>
          <p:nvPr/>
        </p:nvGrpSpPr>
        <p:grpSpPr>
          <a:xfrm>
            <a:off x="-1442712" y="-2059600"/>
            <a:ext cx="11920363" cy="8809225"/>
            <a:chOff x="-1442712" y="-2059600"/>
            <a:chExt cx="11920363" cy="8809225"/>
          </a:xfrm>
        </p:grpSpPr>
        <p:sp>
          <p:nvSpPr>
            <p:cNvPr id="99" name="Google Shape;99;p13"/>
            <p:cNvSpPr/>
            <p:nvPr/>
          </p:nvSpPr>
          <p:spPr>
            <a:xfrm flipH="1" rot="10800000">
              <a:off x="5006550" y="326332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13"/>
            <p:cNvSpPr/>
            <p:nvPr/>
          </p:nvSpPr>
          <p:spPr>
            <a:xfrm flipH="1" rot="10800000">
              <a:off x="-1442712" y="11533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 name="Google Shape;101;p13"/>
            <p:cNvSpPr/>
            <p:nvPr/>
          </p:nvSpPr>
          <p:spPr>
            <a:xfrm flipH="1" rot="10800000">
              <a:off x="6991350" y="-2059600"/>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02" name="Google Shape;10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13"/>
          <p:cNvSpPr txBox="1"/>
          <p:nvPr>
            <p:ph hasCustomPrompt="1" idx="2" type="title"/>
          </p:nvPr>
        </p:nvSpPr>
        <p:spPr>
          <a:xfrm>
            <a:off x="857177" y="1477700"/>
            <a:ext cx="11016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p:nvPr>
            <p:ph hasCustomPrompt="1" idx="3" type="title"/>
          </p:nvPr>
        </p:nvSpPr>
        <p:spPr>
          <a:xfrm>
            <a:off x="4621355" y="1477700"/>
            <a:ext cx="10974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4" type="title"/>
          </p:nvPr>
        </p:nvSpPr>
        <p:spPr>
          <a:xfrm>
            <a:off x="857177" y="2563425"/>
            <a:ext cx="11016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5" type="title"/>
          </p:nvPr>
        </p:nvSpPr>
        <p:spPr>
          <a:xfrm>
            <a:off x="4621355" y="2563425"/>
            <a:ext cx="10974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6" type="title"/>
          </p:nvPr>
        </p:nvSpPr>
        <p:spPr>
          <a:xfrm>
            <a:off x="854227" y="3649150"/>
            <a:ext cx="11016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7" type="title"/>
          </p:nvPr>
        </p:nvSpPr>
        <p:spPr>
          <a:xfrm>
            <a:off x="4621352" y="3649150"/>
            <a:ext cx="1097400" cy="648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idx="1" type="subTitle"/>
          </p:nvPr>
        </p:nvSpPr>
        <p:spPr>
          <a:xfrm>
            <a:off x="2062315" y="1426700"/>
            <a:ext cx="24597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0" name="Google Shape;110;p13"/>
          <p:cNvSpPr txBox="1"/>
          <p:nvPr>
            <p:ph idx="8" type="subTitle"/>
          </p:nvPr>
        </p:nvSpPr>
        <p:spPr>
          <a:xfrm>
            <a:off x="2062315" y="2512425"/>
            <a:ext cx="24597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1" name="Google Shape;111;p13"/>
          <p:cNvSpPr txBox="1"/>
          <p:nvPr>
            <p:ph idx="9" type="subTitle"/>
          </p:nvPr>
        </p:nvSpPr>
        <p:spPr>
          <a:xfrm>
            <a:off x="2060365" y="3598150"/>
            <a:ext cx="24636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2" name="Google Shape;112;p13"/>
          <p:cNvSpPr txBox="1"/>
          <p:nvPr>
            <p:ph idx="13" type="subTitle"/>
          </p:nvPr>
        </p:nvSpPr>
        <p:spPr>
          <a:xfrm>
            <a:off x="5828123" y="1426700"/>
            <a:ext cx="24597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3" name="Google Shape;113;p13"/>
          <p:cNvSpPr txBox="1"/>
          <p:nvPr>
            <p:ph idx="14" type="subTitle"/>
          </p:nvPr>
        </p:nvSpPr>
        <p:spPr>
          <a:xfrm>
            <a:off x="5828123" y="2512425"/>
            <a:ext cx="24597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4" name="Google Shape;114;p13"/>
          <p:cNvSpPr txBox="1"/>
          <p:nvPr>
            <p:ph idx="15" type="subTitle"/>
          </p:nvPr>
        </p:nvSpPr>
        <p:spPr>
          <a:xfrm>
            <a:off x="5826173" y="3598150"/>
            <a:ext cx="24636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chibsted Grotesk"/>
              <a:buNone/>
              <a:defRPr b="1" sz="1900">
                <a:solidFill>
                  <a:schemeClr val="dk1"/>
                </a:solidFill>
                <a:latin typeface="Schibsted Grotesk"/>
                <a:ea typeface="Schibsted Grotesk"/>
                <a:cs typeface="Schibsted Grotesk"/>
                <a:sym typeface="Schibsted Grotesk"/>
              </a:defRPr>
            </a:lvl1pPr>
            <a:lvl2pPr lvl="1"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2pPr>
            <a:lvl3pPr lvl="2"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3pPr>
            <a:lvl4pPr lvl="3"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4pPr>
            <a:lvl5pPr lvl="4"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5pPr>
            <a:lvl6pPr lvl="5"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6pPr>
            <a:lvl7pPr lvl="6"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7pPr>
            <a:lvl8pPr lvl="7"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8pPr>
            <a:lvl9pPr lvl="8" rtl="0">
              <a:lnSpc>
                <a:spcPct val="100000"/>
              </a:lnSpc>
              <a:spcBef>
                <a:spcPts val="0"/>
              </a:spcBef>
              <a:spcAft>
                <a:spcPts val="0"/>
              </a:spcAft>
              <a:buSzPts val="1800"/>
              <a:buFont typeface="Schibsted Grotesk"/>
              <a:buNone/>
              <a:defRPr b="1" sz="1800">
                <a:latin typeface="Schibsted Grotesk"/>
                <a:ea typeface="Schibsted Grotesk"/>
                <a:cs typeface="Schibsted Grotesk"/>
                <a:sym typeface="Schibsted Grotesk"/>
              </a:defRPr>
            </a:lvl9pPr>
          </a:lstStyle>
          <a:p/>
        </p:txBody>
      </p:sp>
      <p:sp>
        <p:nvSpPr>
          <p:cNvPr id="115" name="Google Shape;115;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16" name="Shape 116"/>
        <p:cNvGrpSpPr/>
        <p:nvPr/>
      </p:nvGrpSpPr>
      <p:grpSpPr>
        <a:xfrm>
          <a:off x="0" y="0"/>
          <a:ext cx="0" cy="0"/>
          <a:chOff x="0" y="0"/>
          <a:chExt cx="0" cy="0"/>
        </a:xfrm>
      </p:grpSpPr>
      <p:sp>
        <p:nvSpPr>
          <p:cNvPr id="117" name="Google Shape;11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8" name="Google Shape;118;p14"/>
          <p:cNvGrpSpPr/>
          <p:nvPr/>
        </p:nvGrpSpPr>
        <p:grpSpPr>
          <a:xfrm>
            <a:off x="-1725278" y="-486725"/>
            <a:ext cx="12571650" cy="6123475"/>
            <a:chOff x="-1725278" y="-486725"/>
            <a:chExt cx="12571650" cy="6123475"/>
          </a:xfrm>
        </p:grpSpPr>
        <p:sp>
          <p:nvSpPr>
            <p:cNvPr id="119" name="Google Shape;119;p14"/>
            <p:cNvSpPr/>
            <p:nvPr/>
          </p:nvSpPr>
          <p:spPr>
            <a:xfrm rot="10800000">
              <a:off x="8322172" y="-486725"/>
              <a:ext cx="2524200" cy="2524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 name="Google Shape;120;p14"/>
            <p:cNvSpPr/>
            <p:nvPr/>
          </p:nvSpPr>
          <p:spPr>
            <a:xfrm rot="10800000">
              <a:off x="-1725278" y="3112550"/>
              <a:ext cx="2524200" cy="2524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21" name="Google Shape;12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_1">
    <p:spTree>
      <p:nvGrpSpPr>
        <p:cNvPr id="122" name="Shape 122"/>
        <p:cNvGrpSpPr/>
        <p:nvPr/>
      </p:nvGrpSpPr>
      <p:grpSpPr>
        <a:xfrm>
          <a:off x="0" y="0"/>
          <a:ext cx="0" cy="0"/>
          <a:chOff x="0" y="0"/>
          <a:chExt cx="0" cy="0"/>
        </a:xfrm>
      </p:grpSpPr>
      <p:sp>
        <p:nvSpPr>
          <p:cNvPr id="123" name="Google Shape;12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4" name="Google Shape;124;p15"/>
          <p:cNvGrpSpPr/>
          <p:nvPr/>
        </p:nvGrpSpPr>
        <p:grpSpPr>
          <a:xfrm>
            <a:off x="-1317128" y="-1458275"/>
            <a:ext cx="12258450" cy="6334550"/>
            <a:chOff x="-1317128" y="-1458275"/>
            <a:chExt cx="12258450" cy="6334550"/>
          </a:xfrm>
        </p:grpSpPr>
        <p:sp>
          <p:nvSpPr>
            <p:cNvPr id="125" name="Google Shape;125;p15"/>
            <p:cNvSpPr/>
            <p:nvPr/>
          </p:nvSpPr>
          <p:spPr>
            <a:xfrm rot="10800000">
              <a:off x="-1317128" y="-1458275"/>
              <a:ext cx="2524200" cy="2524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15"/>
            <p:cNvSpPr/>
            <p:nvPr/>
          </p:nvSpPr>
          <p:spPr>
            <a:xfrm rot="10800000">
              <a:off x="8417122" y="2352075"/>
              <a:ext cx="2524200" cy="2524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27" name="Google Shape;127;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28" name="Shape 128"/>
        <p:cNvGrpSpPr/>
        <p:nvPr/>
      </p:nvGrpSpPr>
      <p:grpSpPr>
        <a:xfrm>
          <a:off x="0" y="0"/>
          <a:ext cx="0" cy="0"/>
          <a:chOff x="0" y="0"/>
          <a:chExt cx="0" cy="0"/>
        </a:xfrm>
      </p:grpSpPr>
      <p:sp>
        <p:nvSpPr>
          <p:cNvPr id="129" name="Google Shape;129;p16"/>
          <p:cNvSpPr txBox="1"/>
          <p:nvPr>
            <p:ph idx="1" type="subTitle"/>
          </p:nvPr>
        </p:nvSpPr>
        <p:spPr>
          <a:xfrm>
            <a:off x="5913257" y="2834495"/>
            <a:ext cx="21492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30" name="Google Shape;130;p16"/>
          <p:cNvSpPr txBox="1"/>
          <p:nvPr>
            <p:ph idx="2" type="subTitle"/>
          </p:nvPr>
        </p:nvSpPr>
        <p:spPr>
          <a:xfrm>
            <a:off x="1081543" y="2834495"/>
            <a:ext cx="21492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31" name="Google Shape;131;p16"/>
          <p:cNvSpPr txBox="1"/>
          <p:nvPr>
            <p:ph idx="3" type="subTitle"/>
          </p:nvPr>
        </p:nvSpPr>
        <p:spPr>
          <a:xfrm>
            <a:off x="1081550" y="2110475"/>
            <a:ext cx="2149200" cy="66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2pPr>
            <a:lvl3pPr lvl="2"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3pPr>
            <a:lvl4pPr lvl="3"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4pPr>
            <a:lvl5pPr lvl="4"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5pPr>
            <a:lvl6pPr lvl="5"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6pPr>
            <a:lvl7pPr lvl="6"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7pPr>
            <a:lvl8pPr lvl="7"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8pPr>
            <a:lvl9pPr lvl="8"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9pPr>
          </a:lstStyle>
          <a:p/>
        </p:txBody>
      </p:sp>
      <p:sp>
        <p:nvSpPr>
          <p:cNvPr id="132" name="Google Shape;132;p16"/>
          <p:cNvSpPr txBox="1"/>
          <p:nvPr>
            <p:ph idx="4" type="subTitle"/>
          </p:nvPr>
        </p:nvSpPr>
        <p:spPr>
          <a:xfrm>
            <a:off x="5913254" y="2110475"/>
            <a:ext cx="2149200" cy="66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2pPr>
            <a:lvl3pPr lvl="2"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3pPr>
            <a:lvl4pPr lvl="3"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4pPr>
            <a:lvl5pPr lvl="4"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5pPr>
            <a:lvl6pPr lvl="5"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6pPr>
            <a:lvl7pPr lvl="6"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7pPr>
            <a:lvl8pPr lvl="7"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8pPr>
            <a:lvl9pPr lvl="8"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9pPr>
          </a:lstStyle>
          <a:p/>
        </p:txBody>
      </p:sp>
      <p:sp>
        <p:nvSpPr>
          <p:cNvPr id="133" name="Google Shape;13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4" name="Google Shape;134;p16"/>
          <p:cNvSpPr txBox="1"/>
          <p:nvPr>
            <p:ph idx="5" type="subTitle"/>
          </p:nvPr>
        </p:nvSpPr>
        <p:spPr>
          <a:xfrm>
            <a:off x="3497400" y="2834495"/>
            <a:ext cx="21492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35" name="Google Shape;135;p16"/>
          <p:cNvSpPr txBox="1"/>
          <p:nvPr>
            <p:ph idx="6" type="subTitle"/>
          </p:nvPr>
        </p:nvSpPr>
        <p:spPr>
          <a:xfrm>
            <a:off x="3497402" y="2110475"/>
            <a:ext cx="2149200" cy="66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2pPr>
            <a:lvl3pPr lvl="2"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3pPr>
            <a:lvl4pPr lvl="3"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4pPr>
            <a:lvl5pPr lvl="4"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5pPr>
            <a:lvl6pPr lvl="5"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6pPr>
            <a:lvl7pPr lvl="6"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7pPr>
            <a:lvl8pPr lvl="7"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8pPr>
            <a:lvl9pPr lvl="8"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9pPr>
          </a:lstStyle>
          <a:p/>
        </p:txBody>
      </p:sp>
      <p:grpSp>
        <p:nvGrpSpPr>
          <p:cNvPr id="136" name="Google Shape;136;p16"/>
          <p:cNvGrpSpPr/>
          <p:nvPr/>
        </p:nvGrpSpPr>
        <p:grpSpPr>
          <a:xfrm>
            <a:off x="-2261912" y="0"/>
            <a:ext cx="14029238" cy="7608300"/>
            <a:chOff x="-2261912" y="0"/>
            <a:chExt cx="14029238" cy="7608300"/>
          </a:xfrm>
        </p:grpSpPr>
        <p:sp>
          <p:nvSpPr>
            <p:cNvPr id="137" name="Google Shape;137;p16"/>
            <p:cNvSpPr/>
            <p:nvPr/>
          </p:nvSpPr>
          <p:spPr>
            <a:xfrm>
              <a:off x="2201550" y="4539600"/>
              <a:ext cx="3068700" cy="3068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 name="Google Shape;138;p16"/>
            <p:cNvSpPr/>
            <p:nvPr/>
          </p:nvSpPr>
          <p:spPr>
            <a:xfrm>
              <a:off x="8281025" y="23312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 name="Google Shape;139;p16"/>
            <p:cNvSpPr/>
            <p:nvPr/>
          </p:nvSpPr>
          <p:spPr>
            <a:xfrm>
              <a:off x="-2261912" y="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40" name="Google Shape;140;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141" name="Shape 141"/>
        <p:cNvGrpSpPr/>
        <p:nvPr/>
      </p:nvGrpSpPr>
      <p:grpSpPr>
        <a:xfrm>
          <a:off x="0" y="0"/>
          <a:ext cx="0" cy="0"/>
          <a:chOff x="0" y="0"/>
          <a:chExt cx="0" cy="0"/>
        </a:xfrm>
      </p:grpSpPr>
      <p:sp>
        <p:nvSpPr>
          <p:cNvPr id="142" name="Google Shape;14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 name="Google Shape;143;p17"/>
          <p:cNvSpPr txBox="1"/>
          <p:nvPr>
            <p:ph idx="1" type="subTitle"/>
          </p:nvPr>
        </p:nvSpPr>
        <p:spPr>
          <a:xfrm>
            <a:off x="1600800" y="1872725"/>
            <a:ext cx="2811000" cy="97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44" name="Google Shape;144;p17"/>
          <p:cNvSpPr txBox="1"/>
          <p:nvPr>
            <p:ph idx="2" type="subTitle"/>
          </p:nvPr>
        </p:nvSpPr>
        <p:spPr>
          <a:xfrm>
            <a:off x="5522600" y="1872725"/>
            <a:ext cx="2811000" cy="97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45" name="Google Shape;145;p17"/>
          <p:cNvSpPr txBox="1"/>
          <p:nvPr>
            <p:ph idx="3" type="subTitle"/>
          </p:nvPr>
        </p:nvSpPr>
        <p:spPr>
          <a:xfrm>
            <a:off x="1600800" y="3565300"/>
            <a:ext cx="2811000" cy="97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46" name="Google Shape;146;p17"/>
          <p:cNvSpPr txBox="1"/>
          <p:nvPr>
            <p:ph idx="4" type="subTitle"/>
          </p:nvPr>
        </p:nvSpPr>
        <p:spPr>
          <a:xfrm>
            <a:off x="5522600" y="3565300"/>
            <a:ext cx="2811000" cy="97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47" name="Google Shape;147;p17"/>
          <p:cNvSpPr txBox="1"/>
          <p:nvPr>
            <p:ph idx="5" type="subTitle"/>
          </p:nvPr>
        </p:nvSpPr>
        <p:spPr>
          <a:xfrm>
            <a:off x="1600800" y="123015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48" name="Google Shape;148;p17"/>
          <p:cNvSpPr txBox="1"/>
          <p:nvPr>
            <p:ph idx="6" type="subTitle"/>
          </p:nvPr>
        </p:nvSpPr>
        <p:spPr>
          <a:xfrm>
            <a:off x="1600800" y="292275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49" name="Google Shape;149;p17"/>
          <p:cNvSpPr txBox="1"/>
          <p:nvPr>
            <p:ph idx="7" type="subTitle"/>
          </p:nvPr>
        </p:nvSpPr>
        <p:spPr>
          <a:xfrm>
            <a:off x="5522575" y="123015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50" name="Google Shape;150;p17"/>
          <p:cNvSpPr txBox="1"/>
          <p:nvPr>
            <p:ph idx="8" type="subTitle"/>
          </p:nvPr>
        </p:nvSpPr>
        <p:spPr>
          <a:xfrm>
            <a:off x="5522575" y="292275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grpSp>
        <p:nvGrpSpPr>
          <p:cNvPr id="151" name="Google Shape;151;p17"/>
          <p:cNvGrpSpPr/>
          <p:nvPr/>
        </p:nvGrpSpPr>
        <p:grpSpPr>
          <a:xfrm>
            <a:off x="-2363587" y="539500"/>
            <a:ext cx="13871275" cy="3861275"/>
            <a:chOff x="-2363587" y="539500"/>
            <a:chExt cx="13871275" cy="3861275"/>
          </a:xfrm>
        </p:grpSpPr>
        <p:sp>
          <p:nvSpPr>
            <p:cNvPr id="152" name="Google Shape;152;p17"/>
            <p:cNvSpPr/>
            <p:nvPr/>
          </p:nvSpPr>
          <p:spPr>
            <a:xfrm>
              <a:off x="-2363587" y="5395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3" name="Google Shape;153;p17"/>
            <p:cNvSpPr/>
            <p:nvPr/>
          </p:nvSpPr>
          <p:spPr>
            <a:xfrm>
              <a:off x="8430888" y="13239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54" name="Google Shape;154;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155" name="Shape 155"/>
        <p:cNvGrpSpPr/>
        <p:nvPr/>
      </p:nvGrpSpPr>
      <p:grpSpPr>
        <a:xfrm>
          <a:off x="0" y="0"/>
          <a:ext cx="0" cy="0"/>
          <a:chOff x="0" y="0"/>
          <a:chExt cx="0" cy="0"/>
        </a:xfrm>
      </p:grpSpPr>
      <p:sp>
        <p:nvSpPr>
          <p:cNvPr id="156" name="Google Shape;15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18"/>
          <p:cNvSpPr txBox="1"/>
          <p:nvPr>
            <p:ph idx="1" type="subTitle"/>
          </p:nvPr>
        </p:nvSpPr>
        <p:spPr>
          <a:xfrm>
            <a:off x="712369" y="1767300"/>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58" name="Google Shape;158;p18"/>
          <p:cNvSpPr txBox="1"/>
          <p:nvPr>
            <p:ph idx="2" type="subTitle"/>
          </p:nvPr>
        </p:nvSpPr>
        <p:spPr>
          <a:xfrm>
            <a:off x="3317957" y="1767309"/>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59" name="Google Shape;159;p18"/>
          <p:cNvSpPr txBox="1"/>
          <p:nvPr>
            <p:ph idx="3" type="subTitle"/>
          </p:nvPr>
        </p:nvSpPr>
        <p:spPr>
          <a:xfrm>
            <a:off x="702844" y="3555950"/>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0" name="Google Shape;160;p18"/>
          <p:cNvSpPr txBox="1"/>
          <p:nvPr>
            <p:ph idx="4" type="subTitle"/>
          </p:nvPr>
        </p:nvSpPr>
        <p:spPr>
          <a:xfrm>
            <a:off x="3308432" y="3555950"/>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1" name="Google Shape;161;p18"/>
          <p:cNvSpPr txBox="1"/>
          <p:nvPr>
            <p:ph idx="5" type="subTitle"/>
          </p:nvPr>
        </p:nvSpPr>
        <p:spPr>
          <a:xfrm>
            <a:off x="5926563" y="1767309"/>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2" name="Google Shape;162;p18"/>
          <p:cNvSpPr txBox="1"/>
          <p:nvPr>
            <p:ph idx="6" type="subTitle"/>
          </p:nvPr>
        </p:nvSpPr>
        <p:spPr>
          <a:xfrm>
            <a:off x="5917038" y="3555950"/>
            <a:ext cx="2514600" cy="95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3" name="Google Shape;163;p18"/>
          <p:cNvSpPr txBox="1"/>
          <p:nvPr>
            <p:ph idx="7" type="subTitle"/>
          </p:nvPr>
        </p:nvSpPr>
        <p:spPr>
          <a:xfrm>
            <a:off x="712362" y="1117425"/>
            <a:ext cx="25125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64" name="Google Shape;164;p18"/>
          <p:cNvSpPr txBox="1"/>
          <p:nvPr>
            <p:ph idx="8" type="subTitle"/>
          </p:nvPr>
        </p:nvSpPr>
        <p:spPr>
          <a:xfrm>
            <a:off x="3319004" y="1117434"/>
            <a:ext cx="25125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65" name="Google Shape;165;p18"/>
          <p:cNvSpPr txBox="1"/>
          <p:nvPr>
            <p:ph idx="9" type="subTitle"/>
          </p:nvPr>
        </p:nvSpPr>
        <p:spPr>
          <a:xfrm>
            <a:off x="5926565" y="1117434"/>
            <a:ext cx="2512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66" name="Google Shape;166;p18"/>
          <p:cNvSpPr txBox="1"/>
          <p:nvPr>
            <p:ph idx="13" type="subTitle"/>
          </p:nvPr>
        </p:nvSpPr>
        <p:spPr>
          <a:xfrm>
            <a:off x="702837" y="2902950"/>
            <a:ext cx="25146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67" name="Google Shape;167;p18"/>
          <p:cNvSpPr txBox="1"/>
          <p:nvPr>
            <p:ph idx="14" type="subTitle"/>
          </p:nvPr>
        </p:nvSpPr>
        <p:spPr>
          <a:xfrm>
            <a:off x="3309479" y="2902950"/>
            <a:ext cx="25125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sp>
        <p:nvSpPr>
          <p:cNvPr id="168" name="Google Shape;168;p18"/>
          <p:cNvSpPr txBox="1"/>
          <p:nvPr>
            <p:ph idx="15" type="subTitle"/>
          </p:nvPr>
        </p:nvSpPr>
        <p:spPr>
          <a:xfrm>
            <a:off x="5917040" y="2902950"/>
            <a:ext cx="2512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9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2pPr>
            <a:lvl3pPr lvl="2"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3pPr>
            <a:lvl4pPr lvl="3"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4pPr>
            <a:lvl5pPr lvl="4"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5pPr>
            <a:lvl6pPr lvl="5"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6pPr>
            <a:lvl7pPr lvl="6"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7pPr>
            <a:lvl8pPr lvl="7"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8pPr>
            <a:lvl9pPr lvl="8" rtl="0" algn="ctr">
              <a:lnSpc>
                <a:spcPct val="100000"/>
              </a:lnSpc>
              <a:spcBef>
                <a:spcPts val="0"/>
              </a:spcBef>
              <a:spcAft>
                <a:spcPts val="0"/>
              </a:spcAft>
              <a:buSzPts val="1900"/>
              <a:buFont typeface="Schibsted Grotesk"/>
              <a:buNone/>
              <a:defRPr b="1" sz="1900">
                <a:latin typeface="Schibsted Grotesk"/>
                <a:ea typeface="Schibsted Grotesk"/>
                <a:cs typeface="Schibsted Grotesk"/>
                <a:sym typeface="Schibsted Grotesk"/>
              </a:defRPr>
            </a:lvl9pPr>
          </a:lstStyle>
          <a:p/>
        </p:txBody>
      </p:sp>
      <p:grpSp>
        <p:nvGrpSpPr>
          <p:cNvPr id="169" name="Google Shape;169;p18"/>
          <p:cNvGrpSpPr/>
          <p:nvPr/>
        </p:nvGrpSpPr>
        <p:grpSpPr>
          <a:xfrm>
            <a:off x="-2445412" y="-1181100"/>
            <a:ext cx="14276950" cy="6324600"/>
            <a:chOff x="-2445412" y="-1181100"/>
            <a:chExt cx="14276950" cy="6324600"/>
          </a:xfrm>
        </p:grpSpPr>
        <p:sp>
          <p:nvSpPr>
            <p:cNvPr id="170" name="Google Shape;170;p18"/>
            <p:cNvSpPr/>
            <p:nvPr/>
          </p:nvSpPr>
          <p:spPr>
            <a:xfrm>
              <a:off x="-2445412" y="20667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18"/>
            <p:cNvSpPr/>
            <p:nvPr/>
          </p:nvSpPr>
          <p:spPr>
            <a:xfrm>
              <a:off x="8240388" y="-11811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2" name="Google Shape;172;p18"/>
            <p:cNvSpPr/>
            <p:nvPr/>
          </p:nvSpPr>
          <p:spPr>
            <a:xfrm>
              <a:off x="8754738" y="6381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73" name="Google Shape;173;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174" name="Shape 174"/>
        <p:cNvGrpSpPr/>
        <p:nvPr/>
      </p:nvGrpSpPr>
      <p:grpSpPr>
        <a:xfrm>
          <a:off x="0" y="0"/>
          <a:ext cx="0" cy="0"/>
          <a:chOff x="0" y="0"/>
          <a:chExt cx="0" cy="0"/>
        </a:xfrm>
      </p:grpSpPr>
      <p:grpSp>
        <p:nvGrpSpPr>
          <p:cNvPr id="175" name="Google Shape;175;p19"/>
          <p:cNvGrpSpPr/>
          <p:nvPr/>
        </p:nvGrpSpPr>
        <p:grpSpPr>
          <a:xfrm>
            <a:off x="1495188" y="-1552575"/>
            <a:ext cx="6250125" cy="8267925"/>
            <a:chOff x="1495188" y="-1552575"/>
            <a:chExt cx="6250125" cy="8267925"/>
          </a:xfrm>
        </p:grpSpPr>
        <p:sp>
          <p:nvSpPr>
            <p:cNvPr id="176" name="Google Shape;176;p19"/>
            <p:cNvSpPr/>
            <p:nvPr/>
          </p:nvSpPr>
          <p:spPr>
            <a:xfrm>
              <a:off x="4668513" y="-15525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7" name="Google Shape;177;p19"/>
            <p:cNvSpPr/>
            <p:nvPr/>
          </p:nvSpPr>
          <p:spPr>
            <a:xfrm>
              <a:off x="1495188" y="363855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78" name="Google Shape;178;p19"/>
          <p:cNvSpPr txBox="1"/>
          <p:nvPr>
            <p:ph hasCustomPrompt="1" type="title"/>
          </p:nvPr>
        </p:nvSpPr>
        <p:spPr>
          <a:xfrm>
            <a:off x="2825700" y="1878391"/>
            <a:ext cx="3492600" cy="7689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8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9" name="Google Shape;179;p19"/>
          <p:cNvSpPr txBox="1"/>
          <p:nvPr>
            <p:ph idx="1" type="subTitle"/>
          </p:nvPr>
        </p:nvSpPr>
        <p:spPr>
          <a:xfrm>
            <a:off x="2825700" y="2653181"/>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PT Sans"/>
              <a:buNone/>
              <a:defRPr sz="12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80" name="Google Shape;180;p19"/>
          <p:cNvSpPr txBox="1"/>
          <p:nvPr>
            <p:ph hasCustomPrompt="1" idx="2" type="title"/>
          </p:nvPr>
        </p:nvSpPr>
        <p:spPr>
          <a:xfrm>
            <a:off x="714164" y="534235"/>
            <a:ext cx="3492600" cy="7689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8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1" name="Google Shape;181;p19"/>
          <p:cNvSpPr txBox="1"/>
          <p:nvPr>
            <p:ph idx="3" type="subTitle"/>
          </p:nvPr>
        </p:nvSpPr>
        <p:spPr>
          <a:xfrm>
            <a:off x="714164" y="1309173"/>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PT Sans"/>
              <a:buNone/>
              <a:defRPr sz="12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82" name="Google Shape;182;p19"/>
          <p:cNvSpPr txBox="1"/>
          <p:nvPr>
            <p:ph hasCustomPrompt="1" idx="4" type="title"/>
          </p:nvPr>
        </p:nvSpPr>
        <p:spPr>
          <a:xfrm>
            <a:off x="4938288" y="3222546"/>
            <a:ext cx="3492600" cy="7689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8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3" name="Google Shape;183;p19"/>
          <p:cNvSpPr txBox="1"/>
          <p:nvPr>
            <p:ph idx="5" type="subTitle"/>
          </p:nvPr>
        </p:nvSpPr>
        <p:spPr>
          <a:xfrm>
            <a:off x="4938288" y="3997190"/>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PT Sans"/>
              <a:buNone/>
              <a:defRPr sz="12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84" name="Google Shape;184;p19"/>
          <p:cNvSpPr/>
          <p:nvPr>
            <p:ph idx="6" type="pic"/>
          </p:nvPr>
        </p:nvSpPr>
        <p:spPr>
          <a:xfrm>
            <a:off x="4529400" y="571525"/>
            <a:ext cx="4005000" cy="4005000"/>
          </a:xfrm>
          <a:prstGeom prst="pie">
            <a:avLst>
              <a:gd fmla="val 16173926" name="adj1"/>
              <a:gd fmla="val 0" name="adj2"/>
            </a:avLst>
          </a:prstGeom>
          <a:noFill/>
          <a:ln>
            <a:noFill/>
          </a:ln>
        </p:spPr>
      </p:sp>
      <p:sp>
        <p:nvSpPr>
          <p:cNvPr id="185" name="Google Shape;185;p19"/>
          <p:cNvSpPr/>
          <p:nvPr>
            <p:ph idx="7" type="pic"/>
          </p:nvPr>
        </p:nvSpPr>
        <p:spPr>
          <a:xfrm>
            <a:off x="609600" y="569356"/>
            <a:ext cx="4005000" cy="4005000"/>
          </a:xfrm>
          <a:prstGeom prst="pie">
            <a:avLst>
              <a:gd fmla="val 5397422" name="adj1"/>
              <a:gd fmla="val 10771565" name="adj2"/>
            </a:avLst>
          </a:prstGeom>
          <a:noFill/>
          <a:ln>
            <a:noFill/>
          </a:ln>
        </p:spPr>
      </p:sp>
      <p:sp>
        <p:nvSpPr>
          <p:cNvPr id="186" name="Google Shape;18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87" name="Shape 187"/>
        <p:cNvGrpSpPr/>
        <p:nvPr/>
      </p:nvGrpSpPr>
      <p:grpSpPr>
        <a:xfrm>
          <a:off x="0" y="0"/>
          <a:ext cx="0" cy="0"/>
          <a:chOff x="0" y="0"/>
          <a:chExt cx="0" cy="0"/>
        </a:xfrm>
      </p:grpSpPr>
      <p:sp>
        <p:nvSpPr>
          <p:cNvPr id="188" name="Google Shape;188;p20"/>
          <p:cNvSpPr txBox="1"/>
          <p:nvPr/>
        </p:nvSpPr>
        <p:spPr>
          <a:xfrm>
            <a:off x="4797844" y="3230950"/>
            <a:ext cx="3597900" cy="769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grpSp>
        <p:nvGrpSpPr>
          <p:cNvPr id="189" name="Google Shape;189;p20"/>
          <p:cNvGrpSpPr/>
          <p:nvPr/>
        </p:nvGrpSpPr>
        <p:grpSpPr>
          <a:xfrm>
            <a:off x="-574904" y="-1478000"/>
            <a:ext cx="5910200" cy="7317050"/>
            <a:chOff x="-574904" y="-1478000"/>
            <a:chExt cx="5910200" cy="7317050"/>
          </a:xfrm>
        </p:grpSpPr>
        <p:sp>
          <p:nvSpPr>
            <p:cNvPr id="190" name="Google Shape;190;p20"/>
            <p:cNvSpPr/>
            <p:nvPr/>
          </p:nvSpPr>
          <p:spPr>
            <a:xfrm>
              <a:off x="1475308" y="932575"/>
              <a:ext cx="2193000" cy="21930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1" name="Google Shape;191;p20"/>
            <p:cNvSpPr/>
            <p:nvPr/>
          </p:nvSpPr>
          <p:spPr>
            <a:xfrm>
              <a:off x="-574904" y="276225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2" name="Google Shape;192;p20"/>
            <p:cNvSpPr/>
            <p:nvPr/>
          </p:nvSpPr>
          <p:spPr>
            <a:xfrm>
              <a:off x="2258496" y="-14780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93" name="Google Shape;193;p20"/>
          <p:cNvSpPr txBox="1"/>
          <p:nvPr>
            <p:ph type="title"/>
          </p:nvPr>
        </p:nvSpPr>
        <p:spPr>
          <a:xfrm>
            <a:off x="4797711" y="691900"/>
            <a:ext cx="3597900" cy="90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4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4" name="Google Shape;194;p20"/>
          <p:cNvSpPr txBox="1"/>
          <p:nvPr>
            <p:ph idx="1" type="subTitle"/>
          </p:nvPr>
        </p:nvSpPr>
        <p:spPr>
          <a:xfrm>
            <a:off x="4797674" y="1841450"/>
            <a:ext cx="3597900" cy="105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0"/>
          <p:cNvSpPr/>
          <p:nvPr>
            <p:ph idx="2" type="pic"/>
          </p:nvPr>
        </p:nvSpPr>
        <p:spPr>
          <a:xfrm>
            <a:off x="-1433000" y="571525"/>
            <a:ext cx="4005000" cy="4005000"/>
          </a:xfrm>
          <a:prstGeom prst="pie">
            <a:avLst>
              <a:gd fmla="val 16173926" name="adj1"/>
              <a:gd fmla="val 0" name="adj2"/>
            </a:avLst>
          </a:prstGeom>
          <a:noFill/>
          <a:ln>
            <a:noFill/>
          </a:ln>
        </p:spPr>
      </p:sp>
      <p:sp>
        <p:nvSpPr>
          <p:cNvPr id="196" name="Google Shape;196;p20"/>
          <p:cNvSpPr/>
          <p:nvPr>
            <p:ph idx="3" type="pic"/>
          </p:nvPr>
        </p:nvSpPr>
        <p:spPr>
          <a:xfrm>
            <a:off x="2572000" y="569356"/>
            <a:ext cx="4005000" cy="4005000"/>
          </a:xfrm>
          <a:prstGeom prst="pie">
            <a:avLst>
              <a:gd fmla="val 5397422" name="adj1"/>
              <a:gd fmla="val 10771565" name="adj2"/>
            </a:avLst>
          </a:prstGeom>
          <a:noFill/>
          <a:ln>
            <a:noFill/>
          </a:ln>
        </p:spPr>
      </p:sp>
      <p:sp>
        <p:nvSpPr>
          <p:cNvPr id="197" name="Google Shape;197;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grpSp>
        <p:nvGrpSpPr>
          <p:cNvPr id="21" name="Google Shape;21;p3"/>
          <p:cNvGrpSpPr/>
          <p:nvPr/>
        </p:nvGrpSpPr>
        <p:grpSpPr>
          <a:xfrm>
            <a:off x="-1595101" y="-1669075"/>
            <a:ext cx="11769151" cy="8361550"/>
            <a:chOff x="-1595101" y="-1669075"/>
            <a:chExt cx="11769151" cy="8361550"/>
          </a:xfrm>
        </p:grpSpPr>
        <p:sp>
          <p:nvSpPr>
            <p:cNvPr id="22" name="Google Shape;22;p3"/>
            <p:cNvSpPr/>
            <p:nvPr/>
          </p:nvSpPr>
          <p:spPr>
            <a:xfrm>
              <a:off x="53550" y="-166907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 name="Google Shape;23;p3"/>
            <p:cNvSpPr/>
            <p:nvPr/>
          </p:nvSpPr>
          <p:spPr>
            <a:xfrm>
              <a:off x="1179600" y="320617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 name="Google Shape;24;p3"/>
            <p:cNvSpPr/>
            <p:nvPr/>
          </p:nvSpPr>
          <p:spPr>
            <a:xfrm>
              <a:off x="-1595101" y="1512475"/>
              <a:ext cx="2774700" cy="2774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 name="Google Shape;25;p3"/>
            <p:cNvSpPr/>
            <p:nvPr/>
          </p:nvSpPr>
          <p:spPr>
            <a:xfrm>
              <a:off x="6687750" y="-128807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6" name="Google Shape;26;p3"/>
          <p:cNvSpPr txBox="1"/>
          <p:nvPr>
            <p:ph type="title"/>
          </p:nvPr>
        </p:nvSpPr>
        <p:spPr>
          <a:xfrm>
            <a:off x="3905250" y="2762475"/>
            <a:ext cx="4533900" cy="84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 name="Google Shape;27;p3"/>
          <p:cNvSpPr txBox="1"/>
          <p:nvPr>
            <p:ph hasCustomPrompt="1" idx="2" type="title"/>
          </p:nvPr>
        </p:nvSpPr>
        <p:spPr>
          <a:xfrm>
            <a:off x="6476125" y="1512475"/>
            <a:ext cx="1820100" cy="841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8" name="Google Shape;28;p3"/>
          <p:cNvSpPr/>
          <p:nvPr>
            <p:ph idx="3" type="pic"/>
          </p:nvPr>
        </p:nvSpPr>
        <p:spPr>
          <a:xfrm>
            <a:off x="490425" y="988150"/>
            <a:ext cx="3194700" cy="3194700"/>
          </a:xfrm>
          <a:prstGeom prst="pie">
            <a:avLst>
              <a:gd fmla="val 16173926" name="adj1"/>
              <a:gd fmla="val 0" name="adj2"/>
            </a:avLst>
          </a:prstGeom>
          <a:noFill/>
          <a:ln>
            <a:noFill/>
          </a:ln>
        </p:spPr>
      </p:sp>
      <p:sp>
        <p:nvSpPr>
          <p:cNvPr id="29" name="Google Shape;29;p3"/>
          <p:cNvSpPr/>
          <p:nvPr>
            <p:ph idx="4" type="pic"/>
          </p:nvPr>
        </p:nvSpPr>
        <p:spPr>
          <a:xfrm>
            <a:off x="490425" y="988150"/>
            <a:ext cx="3194700" cy="3194700"/>
          </a:xfrm>
          <a:prstGeom prst="pie">
            <a:avLst>
              <a:gd fmla="val 5397422" name="adj1"/>
              <a:gd fmla="val 10771565" name="adj2"/>
            </a:avLst>
          </a:prstGeom>
          <a:noFill/>
          <a:ln>
            <a:noFill/>
          </a:ln>
        </p:spPr>
      </p:sp>
      <p:sp>
        <p:nvSpPr>
          <p:cNvPr id="30" name="Google Shape;30;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198" name="Shape 198"/>
        <p:cNvGrpSpPr/>
        <p:nvPr/>
      </p:nvGrpSpPr>
      <p:grpSpPr>
        <a:xfrm>
          <a:off x="0" y="0"/>
          <a:ext cx="0" cy="0"/>
          <a:chOff x="0" y="0"/>
          <a:chExt cx="0" cy="0"/>
        </a:xfrm>
      </p:grpSpPr>
      <p:grpSp>
        <p:nvGrpSpPr>
          <p:cNvPr id="199" name="Google Shape;199;p21"/>
          <p:cNvGrpSpPr/>
          <p:nvPr/>
        </p:nvGrpSpPr>
        <p:grpSpPr>
          <a:xfrm>
            <a:off x="-1706362" y="-1556000"/>
            <a:ext cx="12890008" cy="8787325"/>
            <a:chOff x="-1706362" y="-1556000"/>
            <a:chExt cx="12890008" cy="8787325"/>
          </a:xfrm>
        </p:grpSpPr>
        <p:grpSp>
          <p:nvGrpSpPr>
            <p:cNvPr id="200" name="Google Shape;200;p21"/>
            <p:cNvGrpSpPr/>
            <p:nvPr/>
          </p:nvGrpSpPr>
          <p:grpSpPr>
            <a:xfrm>
              <a:off x="5273446" y="-85725"/>
              <a:ext cx="5910200" cy="7317050"/>
              <a:chOff x="-574904" y="-1478000"/>
              <a:chExt cx="5910200" cy="7317050"/>
            </a:xfrm>
          </p:grpSpPr>
          <p:sp>
            <p:nvSpPr>
              <p:cNvPr id="201" name="Google Shape;201;p21"/>
              <p:cNvSpPr/>
              <p:nvPr/>
            </p:nvSpPr>
            <p:spPr>
              <a:xfrm>
                <a:off x="1475308" y="932575"/>
                <a:ext cx="2193000" cy="21930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2" name="Google Shape;202;p21"/>
              <p:cNvSpPr/>
              <p:nvPr/>
            </p:nvSpPr>
            <p:spPr>
              <a:xfrm>
                <a:off x="-574904" y="276225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3" name="Google Shape;203;p21"/>
              <p:cNvSpPr/>
              <p:nvPr/>
            </p:nvSpPr>
            <p:spPr>
              <a:xfrm>
                <a:off x="2258496" y="-14780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04" name="Google Shape;204;p21"/>
            <p:cNvSpPr/>
            <p:nvPr/>
          </p:nvSpPr>
          <p:spPr>
            <a:xfrm>
              <a:off x="-1706362" y="-15560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05" name="Google Shape;205;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206" name="Shape 206"/>
        <p:cNvGrpSpPr/>
        <p:nvPr/>
      </p:nvGrpSpPr>
      <p:grpSpPr>
        <a:xfrm>
          <a:off x="0" y="0"/>
          <a:ext cx="0" cy="0"/>
          <a:chOff x="0" y="0"/>
          <a:chExt cx="0" cy="0"/>
        </a:xfrm>
      </p:grpSpPr>
      <p:grpSp>
        <p:nvGrpSpPr>
          <p:cNvPr id="207" name="Google Shape;207;p22"/>
          <p:cNvGrpSpPr/>
          <p:nvPr/>
        </p:nvGrpSpPr>
        <p:grpSpPr>
          <a:xfrm>
            <a:off x="-1203527" y="-984500"/>
            <a:ext cx="11292574" cy="8468521"/>
            <a:chOff x="-1203527" y="-984500"/>
            <a:chExt cx="11292574" cy="8468521"/>
          </a:xfrm>
        </p:grpSpPr>
        <p:grpSp>
          <p:nvGrpSpPr>
            <p:cNvPr id="208" name="Google Shape;208;p22"/>
            <p:cNvGrpSpPr/>
            <p:nvPr/>
          </p:nvGrpSpPr>
          <p:grpSpPr>
            <a:xfrm rot="4879229">
              <a:off x="-566874" y="2927206"/>
              <a:ext cx="3859800" cy="4603352"/>
              <a:chOff x="1475308" y="-1478000"/>
              <a:chExt cx="3859987" cy="4603575"/>
            </a:xfrm>
          </p:grpSpPr>
          <p:sp>
            <p:nvSpPr>
              <p:cNvPr id="209" name="Google Shape;209;p22"/>
              <p:cNvSpPr/>
              <p:nvPr/>
            </p:nvSpPr>
            <p:spPr>
              <a:xfrm>
                <a:off x="1475308" y="932575"/>
                <a:ext cx="2193000" cy="21930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0" name="Google Shape;210;p22"/>
              <p:cNvSpPr/>
              <p:nvPr/>
            </p:nvSpPr>
            <p:spPr>
              <a:xfrm>
                <a:off x="2258496" y="-14780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11" name="Google Shape;211;p22"/>
            <p:cNvSpPr/>
            <p:nvPr/>
          </p:nvSpPr>
          <p:spPr>
            <a:xfrm>
              <a:off x="7742447" y="-984500"/>
              <a:ext cx="2346600" cy="2346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12" name="Google Shape;212;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_1_1">
    <p:spTree>
      <p:nvGrpSpPr>
        <p:cNvPr id="213" name="Shape 213"/>
        <p:cNvGrpSpPr/>
        <p:nvPr/>
      </p:nvGrpSpPr>
      <p:grpSpPr>
        <a:xfrm>
          <a:off x="0" y="0"/>
          <a:ext cx="0" cy="0"/>
          <a:chOff x="0" y="0"/>
          <a:chExt cx="0" cy="0"/>
        </a:xfrm>
      </p:grpSpPr>
      <p:grpSp>
        <p:nvGrpSpPr>
          <p:cNvPr id="214" name="Google Shape;214;p23"/>
          <p:cNvGrpSpPr/>
          <p:nvPr/>
        </p:nvGrpSpPr>
        <p:grpSpPr>
          <a:xfrm flipH="1" rot="10800000">
            <a:off x="-2185712" y="-2400300"/>
            <a:ext cx="14029238" cy="7608300"/>
            <a:chOff x="-2261912" y="0"/>
            <a:chExt cx="14029238" cy="7608300"/>
          </a:xfrm>
        </p:grpSpPr>
        <p:sp>
          <p:nvSpPr>
            <p:cNvPr id="215" name="Google Shape;215;p23"/>
            <p:cNvSpPr/>
            <p:nvPr/>
          </p:nvSpPr>
          <p:spPr>
            <a:xfrm>
              <a:off x="2201550" y="4539600"/>
              <a:ext cx="3068700" cy="3068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6" name="Google Shape;216;p23"/>
            <p:cNvSpPr/>
            <p:nvPr/>
          </p:nvSpPr>
          <p:spPr>
            <a:xfrm>
              <a:off x="8281025" y="23312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7" name="Google Shape;217;p23"/>
            <p:cNvSpPr/>
            <p:nvPr/>
          </p:nvSpPr>
          <p:spPr>
            <a:xfrm>
              <a:off x="-2261912" y="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18" name="Google Shape;21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grpSp>
        <p:nvGrpSpPr>
          <p:cNvPr id="32" name="Google Shape;32;p4"/>
          <p:cNvGrpSpPr/>
          <p:nvPr/>
        </p:nvGrpSpPr>
        <p:grpSpPr>
          <a:xfrm>
            <a:off x="-574904" y="-2192375"/>
            <a:ext cx="9005804" cy="8031425"/>
            <a:chOff x="-574904" y="-2192375"/>
            <a:chExt cx="9005804" cy="8031425"/>
          </a:xfrm>
        </p:grpSpPr>
        <p:sp>
          <p:nvSpPr>
            <p:cNvPr id="33" name="Google Shape;33;p4"/>
            <p:cNvSpPr/>
            <p:nvPr/>
          </p:nvSpPr>
          <p:spPr>
            <a:xfrm>
              <a:off x="2398752" y="1209675"/>
              <a:ext cx="1782600" cy="1782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 name="Google Shape;34;p4"/>
            <p:cNvSpPr/>
            <p:nvPr/>
          </p:nvSpPr>
          <p:spPr>
            <a:xfrm>
              <a:off x="-574904" y="276225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 name="Google Shape;35;p4"/>
            <p:cNvSpPr/>
            <p:nvPr/>
          </p:nvSpPr>
          <p:spPr>
            <a:xfrm>
              <a:off x="1286949" y="2112925"/>
              <a:ext cx="2437200" cy="2437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 name="Google Shape;36;p4"/>
            <p:cNvSpPr/>
            <p:nvPr/>
          </p:nvSpPr>
          <p:spPr>
            <a:xfrm>
              <a:off x="5476500" y="-2192375"/>
              <a:ext cx="2954400" cy="29544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7" name="Google Shape;37;p4"/>
          <p:cNvSpPr txBox="1"/>
          <p:nvPr>
            <p:ph idx="1" type="body"/>
          </p:nvPr>
        </p:nvSpPr>
        <p:spPr>
          <a:xfrm>
            <a:off x="4572000" y="981025"/>
            <a:ext cx="3858900" cy="36195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4"/>
          <p:cNvSpPr txBox="1"/>
          <p:nvPr>
            <p:ph type="title"/>
          </p:nvPr>
        </p:nvSpPr>
        <p:spPr>
          <a:xfrm>
            <a:off x="720000" y="445025"/>
            <a:ext cx="3858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 name="Google Shape;39;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5"/>
          <p:cNvSpPr txBox="1"/>
          <p:nvPr>
            <p:ph idx="1" type="subTitle"/>
          </p:nvPr>
        </p:nvSpPr>
        <p:spPr>
          <a:xfrm>
            <a:off x="4923249" y="2834499"/>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2" name="Google Shape;42;p5"/>
          <p:cNvSpPr txBox="1"/>
          <p:nvPr>
            <p:ph idx="2" type="subTitle"/>
          </p:nvPr>
        </p:nvSpPr>
        <p:spPr>
          <a:xfrm>
            <a:off x="1715375" y="2834499"/>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3" name="Google Shape;43;p5"/>
          <p:cNvSpPr txBox="1"/>
          <p:nvPr>
            <p:ph idx="3" type="subTitle"/>
          </p:nvPr>
        </p:nvSpPr>
        <p:spPr>
          <a:xfrm>
            <a:off x="1715375" y="2110477"/>
            <a:ext cx="2505600" cy="66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2pPr>
            <a:lvl3pPr lvl="2"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3pPr>
            <a:lvl4pPr lvl="3"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4pPr>
            <a:lvl5pPr lvl="4"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5pPr>
            <a:lvl6pPr lvl="5"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6pPr>
            <a:lvl7pPr lvl="6"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7pPr>
            <a:lvl8pPr lvl="7"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8pPr>
            <a:lvl9pPr lvl="8"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9pPr>
          </a:lstStyle>
          <a:p/>
        </p:txBody>
      </p:sp>
      <p:sp>
        <p:nvSpPr>
          <p:cNvPr id="44" name="Google Shape;44;p5"/>
          <p:cNvSpPr txBox="1"/>
          <p:nvPr>
            <p:ph idx="4" type="subTitle"/>
          </p:nvPr>
        </p:nvSpPr>
        <p:spPr>
          <a:xfrm>
            <a:off x="4923250" y="2110477"/>
            <a:ext cx="2505600" cy="66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Schibsted Grotesk"/>
              <a:buNone/>
              <a:defRPr b="1" sz="1900">
                <a:solidFill>
                  <a:schemeClr val="dk1"/>
                </a:solidFill>
                <a:latin typeface="Schibsted Grotesk"/>
                <a:ea typeface="Schibsted Grotesk"/>
                <a:cs typeface="Schibsted Grotesk"/>
                <a:sym typeface="Schibsted Grotesk"/>
              </a:defRPr>
            </a:lvl1pPr>
            <a:lvl2pPr lvl="1"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2pPr>
            <a:lvl3pPr lvl="2"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3pPr>
            <a:lvl4pPr lvl="3"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4pPr>
            <a:lvl5pPr lvl="4"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5pPr>
            <a:lvl6pPr lvl="5"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6pPr>
            <a:lvl7pPr lvl="6"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7pPr>
            <a:lvl8pPr lvl="7"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8pPr>
            <a:lvl9pPr lvl="8" rtl="0" algn="ctr">
              <a:lnSpc>
                <a:spcPct val="100000"/>
              </a:lnSpc>
              <a:spcBef>
                <a:spcPts val="0"/>
              </a:spcBef>
              <a:spcAft>
                <a:spcPts val="0"/>
              </a:spcAft>
              <a:buSzPts val="2400"/>
              <a:buFont typeface="Schibsted Grotesk"/>
              <a:buNone/>
              <a:defRPr b="1" sz="2400">
                <a:latin typeface="Schibsted Grotesk"/>
                <a:ea typeface="Schibsted Grotesk"/>
                <a:cs typeface="Schibsted Grotesk"/>
                <a:sym typeface="Schibsted Grotesk"/>
              </a:defRPr>
            </a:lvl9pPr>
          </a:lstStyle>
          <a:p/>
        </p:txBody>
      </p: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6" name="Google Shape;46;p5"/>
          <p:cNvGrpSpPr/>
          <p:nvPr/>
        </p:nvGrpSpPr>
        <p:grpSpPr>
          <a:xfrm>
            <a:off x="-1703062" y="-2529200"/>
            <a:ext cx="12841738" cy="8537300"/>
            <a:chOff x="-1703062" y="-2529200"/>
            <a:chExt cx="12841738" cy="8537300"/>
          </a:xfrm>
        </p:grpSpPr>
        <p:sp>
          <p:nvSpPr>
            <p:cNvPr id="47" name="Google Shape;47;p5"/>
            <p:cNvSpPr/>
            <p:nvPr/>
          </p:nvSpPr>
          <p:spPr>
            <a:xfrm flipH="1" rot="10800000">
              <a:off x="601350" y="-2529200"/>
              <a:ext cx="3068700" cy="3068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 name="Google Shape;48;p5"/>
            <p:cNvSpPr/>
            <p:nvPr/>
          </p:nvSpPr>
          <p:spPr>
            <a:xfrm flipH="1" rot="10800000">
              <a:off x="7652375" y="264300"/>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 name="Google Shape;49;p5"/>
            <p:cNvSpPr/>
            <p:nvPr/>
          </p:nvSpPr>
          <p:spPr>
            <a:xfrm flipH="1" rot="10800000">
              <a:off x="-1703062" y="293130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50" name="Google Shape;50;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3" name="Google Shape;53;p6"/>
          <p:cNvGrpSpPr/>
          <p:nvPr/>
        </p:nvGrpSpPr>
        <p:grpSpPr>
          <a:xfrm>
            <a:off x="-1804203" y="-676350"/>
            <a:ext cx="12843828" cy="8221300"/>
            <a:chOff x="-1804203" y="-676350"/>
            <a:chExt cx="12843828" cy="8221300"/>
          </a:xfrm>
        </p:grpSpPr>
        <p:sp>
          <p:nvSpPr>
            <p:cNvPr id="54" name="Google Shape;54;p6"/>
            <p:cNvSpPr/>
            <p:nvPr/>
          </p:nvSpPr>
          <p:spPr>
            <a:xfrm rot="10800000">
              <a:off x="7962825" y="95327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6"/>
            <p:cNvSpPr/>
            <p:nvPr/>
          </p:nvSpPr>
          <p:spPr>
            <a:xfrm rot="10800000">
              <a:off x="-1804203" y="-676350"/>
              <a:ext cx="2524200" cy="2524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 name="Google Shape;56;p6"/>
            <p:cNvSpPr/>
            <p:nvPr/>
          </p:nvSpPr>
          <p:spPr>
            <a:xfrm rot="10800000">
              <a:off x="719988" y="4058650"/>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57" name="Google Shape;57;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grpSp>
        <p:nvGrpSpPr>
          <p:cNvPr id="59" name="Google Shape;59;p7"/>
          <p:cNvGrpSpPr/>
          <p:nvPr/>
        </p:nvGrpSpPr>
        <p:grpSpPr>
          <a:xfrm>
            <a:off x="-2147551" y="-2059600"/>
            <a:ext cx="12377551" cy="8713975"/>
            <a:chOff x="-2147551" y="-2059600"/>
            <a:chExt cx="12377551" cy="8713975"/>
          </a:xfrm>
        </p:grpSpPr>
        <p:sp>
          <p:nvSpPr>
            <p:cNvPr id="60" name="Google Shape;60;p7"/>
            <p:cNvSpPr/>
            <p:nvPr/>
          </p:nvSpPr>
          <p:spPr>
            <a:xfrm>
              <a:off x="5006550" y="-2059600"/>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1" name="Google Shape;61;p7"/>
            <p:cNvSpPr/>
            <p:nvPr/>
          </p:nvSpPr>
          <p:spPr>
            <a:xfrm>
              <a:off x="6743700" y="3168075"/>
              <a:ext cx="3486300" cy="3486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2" name="Google Shape;62;p7"/>
            <p:cNvSpPr/>
            <p:nvPr/>
          </p:nvSpPr>
          <p:spPr>
            <a:xfrm>
              <a:off x="-2147551" y="1184400"/>
              <a:ext cx="2774700" cy="2774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63" name="Google Shape;63;p7"/>
          <p:cNvSpPr txBox="1"/>
          <p:nvPr>
            <p:ph type="title"/>
          </p:nvPr>
        </p:nvSpPr>
        <p:spPr>
          <a:xfrm>
            <a:off x="707200" y="838200"/>
            <a:ext cx="3960000" cy="1037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7"/>
          <p:cNvSpPr txBox="1"/>
          <p:nvPr>
            <p:ph idx="1" type="subTitle"/>
          </p:nvPr>
        </p:nvSpPr>
        <p:spPr>
          <a:xfrm>
            <a:off x="707200" y="2018425"/>
            <a:ext cx="39600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DM Sans Light"/>
              <a:buChar char="●"/>
              <a:defRPr sz="1200"/>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0"/>
              </a:spcBef>
              <a:spcAft>
                <a:spcPts val="0"/>
              </a:spcAft>
              <a:buClr>
                <a:srgbClr val="E76A28"/>
              </a:buClr>
              <a:buSzPts val="1400"/>
              <a:buFont typeface="Nunito Light"/>
              <a:buChar char="■"/>
              <a:defRPr/>
            </a:lvl3pPr>
            <a:lvl4pPr lvl="3" rtl="0" algn="ctr">
              <a:lnSpc>
                <a:spcPct val="100000"/>
              </a:lnSpc>
              <a:spcBef>
                <a:spcPts val="0"/>
              </a:spcBef>
              <a:spcAft>
                <a:spcPts val="0"/>
              </a:spcAft>
              <a:buClr>
                <a:srgbClr val="E76A28"/>
              </a:buClr>
              <a:buSzPts val="14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400"/>
              <a:buFont typeface="Nunito Light"/>
              <a:buChar char="●"/>
              <a:defRPr/>
            </a:lvl7pPr>
            <a:lvl8pPr lvl="7" rtl="0" algn="ctr">
              <a:lnSpc>
                <a:spcPct val="100000"/>
              </a:lnSpc>
              <a:spcBef>
                <a:spcPts val="0"/>
              </a:spcBef>
              <a:spcAft>
                <a:spcPts val="0"/>
              </a:spcAft>
              <a:buClr>
                <a:srgbClr val="999999"/>
              </a:buClr>
              <a:buSzPts val="14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5" name="Google Shape;65;p7"/>
          <p:cNvSpPr/>
          <p:nvPr>
            <p:ph idx="2" type="pic"/>
          </p:nvPr>
        </p:nvSpPr>
        <p:spPr>
          <a:xfrm>
            <a:off x="5268525" y="976050"/>
            <a:ext cx="3191400" cy="3191400"/>
          </a:xfrm>
          <a:prstGeom prst="ellipse">
            <a:avLst/>
          </a:prstGeom>
          <a:noFill/>
          <a:ln>
            <a:noFill/>
          </a:ln>
        </p:spPr>
      </p:sp>
      <p:sp>
        <p:nvSpPr>
          <p:cNvPr id="66" name="Google Shape;66;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grpSp>
        <p:nvGrpSpPr>
          <p:cNvPr id="68" name="Google Shape;68;p8"/>
          <p:cNvGrpSpPr/>
          <p:nvPr/>
        </p:nvGrpSpPr>
        <p:grpSpPr>
          <a:xfrm>
            <a:off x="-574904" y="2762250"/>
            <a:ext cx="4775303" cy="3426175"/>
            <a:chOff x="-574904" y="2762250"/>
            <a:chExt cx="4775303" cy="3426175"/>
          </a:xfrm>
        </p:grpSpPr>
        <p:sp>
          <p:nvSpPr>
            <p:cNvPr id="69" name="Google Shape;69;p8"/>
            <p:cNvSpPr/>
            <p:nvPr/>
          </p:nvSpPr>
          <p:spPr>
            <a:xfrm>
              <a:off x="-574904" y="2762250"/>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8"/>
            <p:cNvSpPr/>
            <p:nvPr/>
          </p:nvSpPr>
          <p:spPr>
            <a:xfrm>
              <a:off x="1763199" y="3751225"/>
              <a:ext cx="2437200" cy="2437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71" name="Google Shape;71;p8"/>
          <p:cNvSpPr txBox="1"/>
          <p:nvPr>
            <p:ph type="title"/>
          </p:nvPr>
        </p:nvSpPr>
        <p:spPr>
          <a:xfrm>
            <a:off x="1388100" y="1210950"/>
            <a:ext cx="6367800" cy="2721600"/>
          </a:xfrm>
          <a:prstGeom prst="rect">
            <a:avLst/>
          </a:prstGeom>
        </p:spPr>
        <p:txBody>
          <a:bodyPr anchorCtr="0" anchor="ctr" bIns="91425" lIns="91425" spcFirstLastPara="1" rIns="91425" wrap="square" tIns="91425">
            <a:noAutofit/>
          </a:bodyPr>
          <a:lstStyle>
            <a:lvl1pPr lvl="0" algn="r">
              <a:spcBef>
                <a:spcPts val="0"/>
              </a:spcBef>
              <a:spcAft>
                <a:spcPts val="0"/>
              </a:spcAft>
              <a:buSzPts val="6000"/>
              <a:buNone/>
              <a:defRPr sz="6000"/>
            </a:lvl1pPr>
            <a:lvl2pPr lvl="1" algn="r">
              <a:spcBef>
                <a:spcPts val="0"/>
              </a:spcBef>
              <a:spcAft>
                <a:spcPts val="0"/>
              </a:spcAft>
              <a:buSzPts val="4800"/>
              <a:buNone/>
              <a:defRPr sz="4800"/>
            </a:lvl2pPr>
            <a:lvl3pPr lvl="2" algn="r">
              <a:spcBef>
                <a:spcPts val="0"/>
              </a:spcBef>
              <a:spcAft>
                <a:spcPts val="0"/>
              </a:spcAft>
              <a:buSzPts val="4800"/>
              <a:buNone/>
              <a:defRPr sz="4800"/>
            </a:lvl3pPr>
            <a:lvl4pPr lvl="3" algn="r">
              <a:spcBef>
                <a:spcPts val="0"/>
              </a:spcBef>
              <a:spcAft>
                <a:spcPts val="0"/>
              </a:spcAft>
              <a:buSzPts val="4800"/>
              <a:buNone/>
              <a:defRPr sz="4800"/>
            </a:lvl4pPr>
            <a:lvl5pPr lvl="4" algn="r">
              <a:spcBef>
                <a:spcPts val="0"/>
              </a:spcBef>
              <a:spcAft>
                <a:spcPts val="0"/>
              </a:spcAft>
              <a:buSzPts val="4800"/>
              <a:buNone/>
              <a:defRPr sz="4800"/>
            </a:lvl5pPr>
            <a:lvl6pPr lvl="5" algn="r">
              <a:spcBef>
                <a:spcPts val="0"/>
              </a:spcBef>
              <a:spcAft>
                <a:spcPts val="0"/>
              </a:spcAft>
              <a:buSzPts val="4800"/>
              <a:buNone/>
              <a:defRPr sz="4800"/>
            </a:lvl6pPr>
            <a:lvl7pPr lvl="6" algn="r">
              <a:spcBef>
                <a:spcPts val="0"/>
              </a:spcBef>
              <a:spcAft>
                <a:spcPts val="0"/>
              </a:spcAft>
              <a:buSzPts val="4800"/>
              <a:buNone/>
              <a:defRPr sz="4800"/>
            </a:lvl7pPr>
            <a:lvl8pPr lvl="7" algn="r">
              <a:spcBef>
                <a:spcPts val="0"/>
              </a:spcBef>
              <a:spcAft>
                <a:spcPts val="0"/>
              </a:spcAft>
              <a:buSzPts val="4800"/>
              <a:buNone/>
              <a:defRPr sz="4800"/>
            </a:lvl8pPr>
            <a:lvl9pPr lvl="8" algn="r">
              <a:spcBef>
                <a:spcPts val="0"/>
              </a:spcBef>
              <a:spcAft>
                <a:spcPts val="0"/>
              </a:spcAft>
              <a:buSzPts val="4800"/>
              <a:buNone/>
              <a:defRPr sz="4800"/>
            </a:lvl9pPr>
          </a:lstStyle>
          <a:p/>
        </p:txBody>
      </p:sp>
      <p:sp>
        <p:nvSpPr>
          <p:cNvPr id="72" name="Google Shape;72;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5" name="Google Shape;75;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76" name="Google Shape;76;p9"/>
          <p:cNvGrpSpPr/>
          <p:nvPr/>
        </p:nvGrpSpPr>
        <p:grpSpPr>
          <a:xfrm>
            <a:off x="-1179026" y="-1808825"/>
            <a:ext cx="11396172" cy="8438450"/>
            <a:chOff x="-1179026" y="-1808825"/>
            <a:chExt cx="11396172" cy="8438450"/>
          </a:xfrm>
        </p:grpSpPr>
        <p:sp>
          <p:nvSpPr>
            <p:cNvPr id="77" name="Google Shape;77;p9"/>
            <p:cNvSpPr/>
            <p:nvPr/>
          </p:nvSpPr>
          <p:spPr>
            <a:xfrm>
              <a:off x="-67223" y="-959200"/>
              <a:ext cx="1782600" cy="1782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9"/>
            <p:cNvSpPr/>
            <p:nvPr/>
          </p:nvSpPr>
          <p:spPr>
            <a:xfrm>
              <a:off x="7140346" y="3552825"/>
              <a:ext cx="3076800" cy="307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 name="Google Shape;79;p9"/>
            <p:cNvSpPr/>
            <p:nvPr/>
          </p:nvSpPr>
          <p:spPr>
            <a:xfrm>
              <a:off x="-1179026" y="-55950"/>
              <a:ext cx="2437200" cy="2437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 name="Google Shape;80;p9"/>
            <p:cNvSpPr/>
            <p:nvPr/>
          </p:nvSpPr>
          <p:spPr>
            <a:xfrm>
              <a:off x="5667000" y="-1808825"/>
              <a:ext cx="2954400" cy="29544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81" name="Google Shape;81;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0"/>
          <p:cNvSpPr/>
          <p:nvPr>
            <p:ph idx="2" type="pic"/>
          </p:nvPr>
        </p:nvSpPr>
        <p:spPr>
          <a:xfrm>
            <a:off x="0" y="0"/>
            <a:ext cx="9144000" cy="5143500"/>
          </a:xfrm>
          <a:prstGeom prst="rect">
            <a:avLst/>
          </a:prstGeom>
          <a:noFill/>
          <a:ln>
            <a:noFill/>
          </a:ln>
        </p:spPr>
      </p:sp>
      <p:sp>
        <p:nvSpPr>
          <p:cNvPr id="84" name="Google Shape;84;p10"/>
          <p:cNvSpPr txBox="1"/>
          <p:nvPr>
            <p:ph type="title"/>
          </p:nvPr>
        </p:nvSpPr>
        <p:spPr>
          <a:xfrm>
            <a:off x="720000" y="445025"/>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Schibsted Grotesk"/>
              <a:buNone/>
              <a:defRPr b="1" sz="3000">
                <a:solidFill>
                  <a:schemeClr val="dk1"/>
                </a:solidFill>
                <a:latin typeface="Schibsted Grotesk"/>
                <a:ea typeface="Schibsted Grotesk"/>
                <a:cs typeface="Schibsted Grotesk"/>
                <a:sym typeface="Schibsted Grotes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DM Sans"/>
              <a:buChar char="●"/>
              <a:defRPr sz="1800">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DM Sans"/>
                <a:ea typeface="DM Sans"/>
                <a:cs typeface="DM Sans"/>
                <a:sym typeface="DM Sans"/>
              </a:defRPr>
            </a:lvl1pPr>
            <a:lvl2pPr lvl="1" algn="r">
              <a:buNone/>
              <a:defRPr sz="1300">
                <a:solidFill>
                  <a:schemeClr val="dk1"/>
                </a:solidFill>
                <a:latin typeface="DM Sans"/>
                <a:ea typeface="DM Sans"/>
                <a:cs typeface="DM Sans"/>
                <a:sym typeface="DM Sans"/>
              </a:defRPr>
            </a:lvl2pPr>
            <a:lvl3pPr lvl="2" algn="r">
              <a:buNone/>
              <a:defRPr sz="1300">
                <a:solidFill>
                  <a:schemeClr val="dk1"/>
                </a:solidFill>
                <a:latin typeface="DM Sans"/>
                <a:ea typeface="DM Sans"/>
                <a:cs typeface="DM Sans"/>
                <a:sym typeface="DM Sans"/>
              </a:defRPr>
            </a:lvl3pPr>
            <a:lvl4pPr lvl="3" algn="r">
              <a:buNone/>
              <a:defRPr sz="1300">
                <a:solidFill>
                  <a:schemeClr val="dk1"/>
                </a:solidFill>
                <a:latin typeface="DM Sans"/>
                <a:ea typeface="DM Sans"/>
                <a:cs typeface="DM Sans"/>
                <a:sym typeface="DM Sans"/>
              </a:defRPr>
            </a:lvl4pPr>
            <a:lvl5pPr lvl="4" algn="r">
              <a:buNone/>
              <a:defRPr sz="1300">
                <a:solidFill>
                  <a:schemeClr val="dk1"/>
                </a:solidFill>
                <a:latin typeface="DM Sans"/>
                <a:ea typeface="DM Sans"/>
                <a:cs typeface="DM Sans"/>
                <a:sym typeface="DM Sans"/>
              </a:defRPr>
            </a:lvl5pPr>
            <a:lvl6pPr lvl="5" algn="r">
              <a:buNone/>
              <a:defRPr sz="1300">
                <a:solidFill>
                  <a:schemeClr val="dk1"/>
                </a:solidFill>
                <a:latin typeface="DM Sans"/>
                <a:ea typeface="DM Sans"/>
                <a:cs typeface="DM Sans"/>
                <a:sym typeface="DM Sans"/>
              </a:defRPr>
            </a:lvl6pPr>
            <a:lvl7pPr lvl="6" algn="r">
              <a:buNone/>
              <a:defRPr sz="1300">
                <a:solidFill>
                  <a:schemeClr val="dk1"/>
                </a:solidFill>
                <a:latin typeface="DM Sans"/>
                <a:ea typeface="DM Sans"/>
                <a:cs typeface="DM Sans"/>
                <a:sym typeface="DM Sans"/>
              </a:defRPr>
            </a:lvl7pPr>
            <a:lvl8pPr lvl="7" algn="r">
              <a:buNone/>
              <a:defRPr sz="1300">
                <a:solidFill>
                  <a:schemeClr val="dk1"/>
                </a:solidFill>
                <a:latin typeface="DM Sans"/>
                <a:ea typeface="DM Sans"/>
                <a:cs typeface="DM Sans"/>
                <a:sym typeface="DM Sans"/>
              </a:defRPr>
            </a:lvl8pPr>
            <a:lvl9pPr lvl="8" algn="r">
              <a:buNone/>
              <a:defRPr sz="13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8.jpg"/><Relationship Id="rId4" Type="http://schemas.openxmlformats.org/officeDocument/2006/relationships/image" Target="../media/image29.jp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13.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7.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2" name="Shape 222"/>
        <p:cNvGrpSpPr/>
        <p:nvPr/>
      </p:nvGrpSpPr>
      <p:grpSpPr>
        <a:xfrm>
          <a:off x="0" y="0"/>
          <a:ext cx="0" cy="0"/>
          <a:chOff x="0" y="0"/>
          <a:chExt cx="0" cy="0"/>
        </a:xfrm>
      </p:grpSpPr>
      <p:sp>
        <p:nvSpPr>
          <p:cNvPr id="223" name="Google Shape;223;p24"/>
          <p:cNvSpPr txBox="1"/>
          <p:nvPr>
            <p:ph type="ctrTitle"/>
          </p:nvPr>
        </p:nvSpPr>
        <p:spPr>
          <a:xfrm>
            <a:off x="713225" y="1557625"/>
            <a:ext cx="4062900" cy="13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 of Airbnb Pricing</a:t>
            </a:r>
            <a:endParaRPr/>
          </a:p>
        </p:txBody>
      </p:sp>
      <p:sp>
        <p:nvSpPr>
          <p:cNvPr id="224" name="Google Shape;224;p24"/>
          <p:cNvSpPr txBox="1"/>
          <p:nvPr>
            <p:ph idx="1" type="subTitle"/>
          </p:nvPr>
        </p:nvSpPr>
        <p:spPr>
          <a:xfrm>
            <a:off x="713225" y="2910325"/>
            <a:ext cx="4062900" cy="4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BTMA 531 Final Project</a:t>
            </a:r>
            <a:endParaRPr i="1"/>
          </a:p>
          <a:p>
            <a:pPr indent="0" lvl="0" marL="0" rtl="0" algn="l">
              <a:spcBef>
                <a:spcPts val="0"/>
              </a:spcBef>
              <a:spcAft>
                <a:spcPts val="0"/>
              </a:spcAft>
              <a:buNone/>
            </a:pPr>
            <a:r>
              <a:t/>
            </a:r>
            <a:endParaRPr/>
          </a:p>
        </p:txBody>
      </p:sp>
      <p:pic>
        <p:nvPicPr>
          <p:cNvPr id="225" name="Google Shape;225;p24"/>
          <p:cNvPicPr preferRelativeResize="0"/>
          <p:nvPr>
            <p:ph idx="2" type="pic"/>
          </p:nvPr>
        </p:nvPicPr>
        <p:blipFill rotWithShape="1">
          <a:blip r:embed="rId3">
            <a:alphaModFix/>
          </a:blip>
          <a:srcRect b="0" l="1161" r="37363" t="0"/>
          <a:stretch/>
        </p:blipFill>
        <p:spPr>
          <a:xfrm>
            <a:off x="5319600" y="854800"/>
            <a:ext cx="3194700" cy="3194700"/>
          </a:xfrm>
          <a:prstGeom prst="pie">
            <a:avLst>
              <a:gd fmla="val 16195883" name="adj1"/>
              <a:gd fmla="val 4073" name="adj2"/>
            </a:avLst>
          </a:prstGeom>
        </p:spPr>
      </p:pic>
      <p:pic>
        <p:nvPicPr>
          <p:cNvPr id="226" name="Google Shape;226;p24"/>
          <p:cNvPicPr preferRelativeResize="0"/>
          <p:nvPr>
            <p:ph idx="3" type="pic"/>
          </p:nvPr>
        </p:nvPicPr>
        <p:blipFill rotWithShape="1">
          <a:blip r:embed="rId4">
            <a:alphaModFix/>
          </a:blip>
          <a:srcRect b="0" l="16675" r="16675" t="0"/>
          <a:stretch/>
        </p:blipFill>
        <p:spPr>
          <a:xfrm>
            <a:off x="5319600" y="854800"/>
            <a:ext cx="3194700" cy="3194700"/>
          </a:xfrm>
          <a:prstGeom prst="pie">
            <a:avLst>
              <a:gd fmla="val 5400641" name="adj1"/>
              <a:gd fmla="val 10795948" name="adj2"/>
            </a:avLst>
          </a:prstGeom>
        </p:spPr>
      </p:pic>
      <p:sp>
        <p:nvSpPr>
          <p:cNvPr id="227" name="Google Shape;227;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8" name="Google Shape;228;p24"/>
          <p:cNvPicPr preferRelativeResize="0"/>
          <p:nvPr/>
        </p:nvPicPr>
        <p:blipFill>
          <a:blip r:embed="rId5">
            <a:alphaModFix/>
          </a:blip>
          <a:stretch>
            <a:fillRect/>
          </a:stretch>
        </p:blipFill>
        <p:spPr>
          <a:xfrm>
            <a:off x="6349327" y="1884514"/>
            <a:ext cx="1135250" cy="1135275"/>
          </a:xfrm>
          <a:prstGeom prst="rect">
            <a:avLst/>
          </a:prstGeom>
          <a:noFill/>
          <a:ln>
            <a:noFill/>
          </a:ln>
        </p:spPr>
      </p:pic>
      <p:sp>
        <p:nvSpPr>
          <p:cNvPr id="229" name="Google Shape;229;p24"/>
          <p:cNvSpPr txBox="1"/>
          <p:nvPr/>
        </p:nvSpPr>
        <p:spPr>
          <a:xfrm>
            <a:off x="713225" y="3761725"/>
            <a:ext cx="53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DM Sans"/>
                <a:ea typeface="DM Sans"/>
                <a:cs typeface="DM Sans"/>
                <a:sym typeface="DM Sans"/>
              </a:rPr>
              <a:t>Group 8 : Aneesha Bapat | Cooper Chung | Justin Yu | James Zhou</a:t>
            </a:r>
            <a:endParaRPr sz="1100"/>
          </a:p>
        </p:txBody>
      </p:sp>
      <p:sp>
        <p:nvSpPr>
          <p:cNvPr id="230" name="Google Shape;230;p24"/>
          <p:cNvSpPr txBox="1"/>
          <p:nvPr>
            <p:ph idx="1" type="subTitle"/>
          </p:nvPr>
        </p:nvSpPr>
        <p:spPr>
          <a:xfrm>
            <a:off x="713225" y="3336025"/>
            <a:ext cx="4062900" cy="4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April 3rd, 2024</a:t>
            </a:r>
            <a:endParaRPr b="1"/>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5" name="Google Shape;315;p3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a:p>
        </p:txBody>
      </p:sp>
      <p:pic>
        <p:nvPicPr>
          <p:cNvPr id="316" name="Google Shape;316;p33"/>
          <p:cNvPicPr preferRelativeResize="0"/>
          <p:nvPr/>
        </p:nvPicPr>
        <p:blipFill>
          <a:blip r:embed="rId3">
            <a:alphaModFix/>
          </a:blip>
          <a:stretch>
            <a:fillRect/>
          </a:stretch>
        </p:blipFill>
        <p:spPr>
          <a:xfrm>
            <a:off x="575075" y="252450"/>
            <a:ext cx="3481383" cy="2148501"/>
          </a:xfrm>
          <a:prstGeom prst="rect">
            <a:avLst/>
          </a:prstGeom>
          <a:noFill/>
          <a:ln>
            <a:noFill/>
          </a:ln>
        </p:spPr>
      </p:pic>
      <p:pic>
        <p:nvPicPr>
          <p:cNvPr id="317" name="Google Shape;317;p33"/>
          <p:cNvPicPr preferRelativeResize="0"/>
          <p:nvPr/>
        </p:nvPicPr>
        <p:blipFill>
          <a:blip r:embed="rId4">
            <a:alphaModFix/>
          </a:blip>
          <a:stretch>
            <a:fillRect/>
          </a:stretch>
        </p:blipFill>
        <p:spPr>
          <a:xfrm>
            <a:off x="2790291" y="2691927"/>
            <a:ext cx="3563424" cy="2199122"/>
          </a:xfrm>
          <a:prstGeom prst="rect">
            <a:avLst/>
          </a:prstGeom>
          <a:noFill/>
          <a:ln>
            <a:noFill/>
          </a:ln>
        </p:spPr>
      </p:pic>
      <p:pic>
        <p:nvPicPr>
          <p:cNvPr id="318" name="Google Shape;318;p33"/>
          <p:cNvPicPr preferRelativeResize="0"/>
          <p:nvPr/>
        </p:nvPicPr>
        <p:blipFill>
          <a:blip r:embed="rId5">
            <a:alphaModFix/>
          </a:blip>
          <a:stretch>
            <a:fillRect/>
          </a:stretch>
        </p:blipFill>
        <p:spPr>
          <a:xfrm>
            <a:off x="5087543" y="252450"/>
            <a:ext cx="3481383" cy="2148497"/>
          </a:xfrm>
          <a:prstGeom prst="rect">
            <a:avLst/>
          </a:prstGeom>
          <a:noFill/>
          <a:ln>
            <a:noFill/>
          </a:ln>
        </p:spPr>
      </p:pic>
      <p:sp>
        <p:nvSpPr>
          <p:cNvPr id="319" name="Google Shape;319;p33"/>
          <p:cNvSpPr txBox="1"/>
          <p:nvPr/>
        </p:nvSpPr>
        <p:spPr>
          <a:xfrm>
            <a:off x="292200" y="2691925"/>
            <a:ext cx="2415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Schibsted Grotesk"/>
                <a:ea typeface="Schibsted Grotesk"/>
                <a:cs typeface="Schibsted Grotesk"/>
                <a:sym typeface="Schibsted Grotesk"/>
              </a:rPr>
              <a:t>Three box plots comparing price against predictor variables as part of the EDA phase</a:t>
            </a:r>
            <a:endParaRPr i="1">
              <a:solidFill>
                <a:schemeClr val="dk1"/>
              </a:solidFill>
              <a:latin typeface="Schibsted Grotesk"/>
              <a:ea typeface="Schibsted Grotesk"/>
              <a:cs typeface="Schibsted Grotesk"/>
              <a:sym typeface="Schibsted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4"/>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25" name="Google Shape;325;p34"/>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6" name="Google Shape;326;p34"/>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7" name="Google Shape;327;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8" name="Google Shape;328;p34"/>
          <p:cNvPicPr preferRelativeResize="0"/>
          <p:nvPr/>
        </p:nvPicPr>
        <p:blipFill>
          <a:blip r:embed="rId3">
            <a:alphaModFix/>
          </a:blip>
          <a:stretch>
            <a:fillRect/>
          </a:stretch>
        </p:blipFill>
        <p:spPr>
          <a:xfrm>
            <a:off x="707200" y="1373150"/>
            <a:ext cx="4560799" cy="2668174"/>
          </a:xfrm>
          <a:prstGeom prst="rect">
            <a:avLst/>
          </a:prstGeom>
          <a:noFill/>
          <a:ln>
            <a:noFill/>
          </a:ln>
        </p:spPr>
      </p:pic>
      <p:pic>
        <p:nvPicPr>
          <p:cNvPr id="329" name="Google Shape;329;p34"/>
          <p:cNvPicPr preferRelativeResize="0"/>
          <p:nvPr/>
        </p:nvPicPr>
        <p:blipFill>
          <a:blip r:embed="rId4">
            <a:alphaModFix/>
          </a:blip>
          <a:stretch>
            <a:fillRect/>
          </a:stretch>
        </p:blipFill>
        <p:spPr>
          <a:xfrm>
            <a:off x="5344125" y="1101275"/>
            <a:ext cx="3098574" cy="3153124"/>
          </a:xfrm>
          <a:prstGeom prst="rect">
            <a:avLst/>
          </a:prstGeom>
          <a:noFill/>
          <a:ln>
            <a:noFill/>
          </a:ln>
        </p:spPr>
      </p:pic>
      <p:sp>
        <p:nvSpPr>
          <p:cNvPr id="330" name="Google Shape;330;p34"/>
          <p:cNvSpPr/>
          <p:nvPr/>
        </p:nvSpPr>
        <p:spPr>
          <a:xfrm>
            <a:off x="663925" y="1312575"/>
            <a:ext cx="1846800" cy="274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1" name="Google Shape;331;p34"/>
          <p:cNvSpPr/>
          <p:nvPr/>
        </p:nvSpPr>
        <p:spPr>
          <a:xfrm>
            <a:off x="5440900" y="2312050"/>
            <a:ext cx="2907900" cy="1274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2" name="Google Shape;332;p34"/>
          <p:cNvSpPr/>
          <p:nvPr/>
        </p:nvSpPr>
        <p:spPr>
          <a:xfrm>
            <a:off x="747425" y="1625025"/>
            <a:ext cx="4479900" cy="201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3" name="Google Shape;333;p34"/>
          <p:cNvSpPr/>
          <p:nvPr/>
        </p:nvSpPr>
        <p:spPr>
          <a:xfrm>
            <a:off x="3731050" y="3868750"/>
            <a:ext cx="1152900" cy="172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5"/>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39" name="Google Shape;339;p35"/>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40" name="Google Shape;340;p35"/>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41" name="Google Shape;341;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2" name="Google Shape;342;p35"/>
          <p:cNvSpPr txBox="1"/>
          <p:nvPr>
            <p:ph idx="4294967295" type="subTitle"/>
          </p:nvPr>
        </p:nvSpPr>
        <p:spPr>
          <a:xfrm>
            <a:off x="707225" y="1117425"/>
            <a:ext cx="7735500" cy="332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What sets one listing apart from another?</a:t>
            </a:r>
            <a:endParaRPr b="1" sz="2400"/>
          </a:p>
          <a:p>
            <a:pPr indent="0" lvl="0" marL="0" rtl="0" algn="ctr">
              <a:spcBef>
                <a:spcPts val="1200"/>
              </a:spcBef>
              <a:spcAft>
                <a:spcPts val="1200"/>
              </a:spcAft>
              <a:buNone/>
            </a:pPr>
            <a:r>
              <a:rPr b="1" lang="en" sz="2400"/>
              <a:t>What can hosts do to stand out among the rest?</a:t>
            </a:r>
            <a:endParaRPr b="1"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6"/>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48" name="Google Shape;348;p36"/>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49" name="Google Shape;349;p36"/>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0" name="Google Shape;350;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51" name="Google Shape;351;p36"/>
          <p:cNvPicPr preferRelativeResize="0"/>
          <p:nvPr/>
        </p:nvPicPr>
        <p:blipFill>
          <a:blip r:embed="rId3">
            <a:alphaModFix/>
          </a:blip>
          <a:stretch>
            <a:fillRect/>
          </a:stretch>
        </p:blipFill>
        <p:spPr>
          <a:xfrm>
            <a:off x="1144463" y="2006525"/>
            <a:ext cx="1974850" cy="2367750"/>
          </a:xfrm>
          <a:prstGeom prst="rect">
            <a:avLst/>
          </a:prstGeom>
          <a:noFill/>
          <a:ln>
            <a:noFill/>
          </a:ln>
        </p:spPr>
      </p:pic>
      <p:pic>
        <p:nvPicPr>
          <p:cNvPr id="352" name="Google Shape;352;p36"/>
          <p:cNvPicPr preferRelativeResize="0"/>
          <p:nvPr/>
        </p:nvPicPr>
        <p:blipFill>
          <a:blip r:embed="rId4">
            <a:alphaModFix/>
          </a:blip>
          <a:stretch>
            <a:fillRect/>
          </a:stretch>
        </p:blipFill>
        <p:spPr>
          <a:xfrm>
            <a:off x="3647538" y="2006525"/>
            <a:ext cx="1834025" cy="2367750"/>
          </a:xfrm>
          <a:prstGeom prst="rect">
            <a:avLst/>
          </a:prstGeom>
          <a:noFill/>
          <a:ln>
            <a:noFill/>
          </a:ln>
        </p:spPr>
      </p:pic>
      <p:pic>
        <p:nvPicPr>
          <p:cNvPr id="353" name="Google Shape;353;p36"/>
          <p:cNvPicPr preferRelativeResize="0"/>
          <p:nvPr/>
        </p:nvPicPr>
        <p:blipFill>
          <a:blip r:embed="rId5">
            <a:alphaModFix/>
          </a:blip>
          <a:stretch>
            <a:fillRect/>
          </a:stretch>
        </p:blipFill>
        <p:spPr>
          <a:xfrm>
            <a:off x="2218613" y="1144150"/>
            <a:ext cx="2050550" cy="2474625"/>
          </a:xfrm>
          <a:prstGeom prst="rect">
            <a:avLst/>
          </a:prstGeom>
          <a:noFill/>
          <a:ln>
            <a:noFill/>
          </a:ln>
        </p:spPr>
      </p:pic>
      <p:pic>
        <p:nvPicPr>
          <p:cNvPr id="354" name="Google Shape;354;p36"/>
          <p:cNvPicPr preferRelativeResize="0"/>
          <p:nvPr/>
        </p:nvPicPr>
        <p:blipFill>
          <a:blip r:embed="rId6">
            <a:alphaModFix/>
          </a:blip>
          <a:stretch>
            <a:fillRect/>
          </a:stretch>
        </p:blipFill>
        <p:spPr>
          <a:xfrm>
            <a:off x="6132438" y="2006512"/>
            <a:ext cx="1867098" cy="2367750"/>
          </a:xfrm>
          <a:prstGeom prst="rect">
            <a:avLst/>
          </a:prstGeom>
          <a:noFill/>
          <a:ln>
            <a:noFill/>
          </a:ln>
        </p:spPr>
      </p:pic>
      <p:pic>
        <p:nvPicPr>
          <p:cNvPr id="355" name="Google Shape;355;p36"/>
          <p:cNvPicPr preferRelativeResize="0"/>
          <p:nvPr/>
        </p:nvPicPr>
        <p:blipFill>
          <a:blip r:embed="rId7">
            <a:alphaModFix/>
          </a:blip>
          <a:stretch>
            <a:fillRect/>
          </a:stretch>
        </p:blipFill>
        <p:spPr>
          <a:xfrm>
            <a:off x="4714912" y="1174624"/>
            <a:ext cx="1974850" cy="2413676"/>
          </a:xfrm>
          <a:prstGeom prst="rect">
            <a:avLst/>
          </a:prstGeom>
          <a:noFill/>
          <a:ln>
            <a:noFill/>
          </a:ln>
        </p:spPr>
      </p:pic>
      <p:sp>
        <p:nvSpPr>
          <p:cNvPr id="356" name="Google Shape;356;p36"/>
          <p:cNvSpPr/>
          <p:nvPr/>
        </p:nvSpPr>
        <p:spPr>
          <a:xfrm>
            <a:off x="1190475" y="3891975"/>
            <a:ext cx="1327800" cy="335700"/>
          </a:xfrm>
          <a:prstGeom prst="rect">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7" name="Google Shape;357;p36"/>
          <p:cNvSpPr/>
          <p:nvPr/>
        </p:nvSpPr>
        <p:spPr>
          <a:xfrm>
            <a:off x="2251000" y="3090450"/>
            <a:ext cx="1602900" cy="335700"/>
          </a:xfrm>
          <a:prstGeom prst="rect">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8" name="Google Shape;358;p36"/>
          <p:cNvSpPr/>
          <p:nvPr/>
        </p:nvSpPr>
        <p:spPr>
          <a:xfrm>
            <a:off x="3662575" y="3860975"/>
            <a:ext cx="1786200" cy="335700"/>
          </a:xfrm>
          <a:prstGeom prst="rect">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9" name="Google Shape;359;p36"/>
          <p:cNvSpPr/>
          <p:nvPr/>
        </p:nvSpPr>
        <p:spPr>
          <a:xfrm>
            <a:off x="4738350" y="3074725"/>
            <a:ext cx="1183500" cy="335700"/>
          </a:xfrm>
          <a:prstGeom prst="rect">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0" name="Google Shape;360;p36"/>
          <p:cNvSpPr/>
          <p:nvPr/>
        </p:nvSpPr>
        <p:spPr>
          <a:xfrm>
            <a:off x="6157550" y="3822375"/>
            <a:ext cx="1244700" cy="335700"/>
          </a:xfrm>
          <a:prstGeom prst="rect">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7"/>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66" name="Google Shape;366;p37"/>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7" name="Google Shape;367;p37"/>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8" name="Google Shape;36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9" name="Google Shape;369;p37"/>
          <p:cNvSpPr txBox="1"/>
          <p:nvPr>
            <p:ph idx="4294967295" type="subTitle"/>
          </p:nvPr>
        </p:nvSpPr>
        <p:spPr>
          <a:xfrm>
            <a:off x="707225" y="1117425"/>
            <a:ext cx="3848700" cy="3326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b="1" lang="en" sz="2000">
                <a:solidFill>
                  <a:srgbClr val="38761D"/>
                </a:solidFill>
              </a:rPr>
              <a:t>Adjective </a:t>
            </a:r>
            <a:r>
              <a:rPr b="1" lang="en" sz="2000">
                <a:solidFill>
                  <a:srgbClr val="990000"/>
                </a:solidFill>
              </a:rPr>
              <a:t>property type </a:t>
            </a:r>
            <a:r>
              <a:rPr b="1" lang="en" sz="2000">
                <a:solidFill>
                  <a:srgbClr val="1155CC"/>
                </a:solidFill>
              </a:rPr>
              <a:t>area</a:t>
            </a:r>
            <a:endParaRPr b="1" sz="2000">
              <a:solidFill>
                <a:srgbClr val="1155CC"/>
              </a:solidFill>
            </a:endParaRPr>
          </a:p>
        </p:txBody>
      </p:sp>
      <p:pic>
        <p:nvPicPr>
          <p:cNvPr id="370" name="Google Shape;370;p37"/>
          <p:cNvPicPr preferRelativeResize="0"/>
          <p:nvPr/>
        </p:nvPicPr>
        <p:blipFill>
          <a:blip r:embed="rId3">
            <a:alphaModFix/>
          </a:blip>
          <a:stretch>
            <a:fillRect/>
          </a:stretch>
        </p:blipFill>
        <p:spPr>
          <a:xfrm>
            <a:off x="4555775" y="1508447"/>
            <a:ext cx="2314475" cy="2935077"/>
          </a:xfrm>
          <a:prstGeom prst="rect">
            <a:avLst/>
          </a:prstGeom>
          <a:noFill/>
          <a:ln>
            <a:noFill/>
          </a:ln>
        </p:spPr>
      </p:pic>
      <p:pic>
        <p:nvPicPr>
          <p:cNvPr id="371" name="Google Shape;371;p37"/>
          <p:cNvPicPr preferRelativeResize="0"/>
          <p:nvPr/>
        </p:nvPicPr>
        <p:blipFill>
          <a:blip r:embed="rId4">
            <a:alphaModFix/>
          </a:blip>
          <a:stretch>
            <a:fillRect/>
          </a:stretch>
        </p:blipFill>
        <p:spPr>
          <a:xfrm>
            <a:off x="6044275" y="1086700"/>
            <a:ext cx="2314475" cy="2854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8"/>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77" name="Google Shape;377;p38"/>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8" name="Google Shape;378;p38"/>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9" name="Google Shape;379;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80" name="Google Shape;380;p38"/>
          <p:cNvPicPr preferRelativeResize="0"/>
          <p:nvPr/>
        </p:nvPicPr>
        <p:blipFill rotWithShape="1">
          <a:blip r:embed="rId3">
            <a:alphaModFix/>
          </a:blip>
          <a:srcRect b="23203" l="12314" r="15711" t="24203"/>
          <a:stretch/>
        </p:blipFill>
        <p:spPr>
          <a:xfrm>
            <a:off x="2954876" y="1179988"/>
            <a:ext cx="3234251" cy="3158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39"/>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86" name="Google Shape;386;p39"/>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7" name="Google Shape;387;p39"/>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8" name="Google Shape;388;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89" name="Google Shape;389;p39"/>
          <p:cNvPicPr preferRelativeResize="0"/>
          <p:nvPr/>
        </p:nvPicPr>
        <p:blipFill>
          <a:blip r:embed="rId3">
            <a:alphaModFix/>
          </a:blip>
          <a:stretch>
            <a:fillRect/>
          </a:stretch>
        </p:blipFill>
        <p:spPr>
          <a:xfrm>
            <a:off x="5479400" y="1119725"/>
            <a:ext cx="2963306" cy="3315902"/>
          </a:xfrm>
          <a:prstGeom prst="rect">
            <a:avLst/>
          </a:prstGeom>
          <a:noFill/>
          <a:ln>
            <a:noFill/>
          </a:ln>
        </p:spPr>
      </p:pic>
      <p:pic>
        <p:nvPicPr>
          <p:cNvPr id="390" name="Google Shape;390;p39"/>
          <p:cNvPicPr preferRelativeResize="0"/>
          <p:nvPr/>
        </p:nvPicPr>
        <p:blipFill>
          <a:blip r:embed="rId4">
            <a:alphaModFix/>
          </a:blip>
          <a:stretch>
            <a:fillRect/>
          </a:stretch>
        </p:blipFill>
        <p:spPr>
          <a:xfrm>
            <a:off x="707200" y="1773338"/>
            <a:ext cx="4215000" cy="2008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0"/>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Keyword Analysis</a:t>
            </a:r>
            <a:endParaRPr/>
          </a:p>
        </p:txBody>
      </p:sp>
      <p:sp>
        <p:nvSpPr>
          <p:cNvPr id="396" name="Google Shape;396;p40"/>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7" name="Google Shape;397;p40"/>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8" name="Google Shape;398;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99" name="Google Shape;399;p40"/>
          <p:cNvPicPr preferRelativeResize="0"/>
          <p:nvPr/>
        </p:nvPicPr>
        <p:blipFill rotWithShape="1">
          <a:blip r:embed="rId3">
            <a:alphaModFix/>
          </a:blip>
          <a:srcRect b="12477" l="2401" r="2296" t="13294"/>
          <a:stretch/>
        </p:blipFill>
        <p:spPr>
          <a:xfrm>
            <a:off x="2977050" y="1160063"/>
            <a:ext cx="3189900" cy="3235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1"/>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Clustering</a:t>
            </a:r>
            <a:endParaRPr/>
          </a:p>
        </p:txBody>
      </p:sp>
      <p:sp>
        <p:nvSpPr>
          <p:cNvPr id="405" name="Google Shape;405;p41"/>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6" name="Google Shape;406;p41"/>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7" name="Google Shape;407;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08" name="Google Shape;408;p41"/>
          <p:cNvPicPr preferRelativeResize="0"/>
          <p:nvPr/>
        </p:nvPicPr>
        <p:blipFill>
          <a:blip r:embed="rId3">
            <a:alphaModFix/>
          </a:blip>
          <a:stretch>
            <a:fillRect/>
          </a:stretch>
        </p:blipFill>
        <p:spPr>
          <a:xfrm>
            <a:off x="1624538" y="1101275"/>
            <a:ext cx="5894932" cy="3315900"/>
          </a:xfrm>
          <a:prstGeom prst="rect">
            <a:avLst/>
          </a:prstGeom>
          <a:noFill/>
          <a:ln>
            <a:noFill/>
          </a:ln>
        </p:spPr>
      </p:pic>
      <p:sp>
        <p:nvSpPr>
          <p:cNvPr id="409" name="Google Shape;409;p41"/>
          <p:cNvSpPr txBox="1"/>
          <p:nvPr/>
        </p:nvSpPr>
        <p:spPr>
          <a:xfrm>
            <a:off x="1835725" y="1404825"/>
            <a:ext cx="486900" cy="2013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price</a:t>
            </a:r>
            <a:endParaRPr sz="1100">
              <a:solidFill>
                <a:schemeClr val="dk1"/>
              </a:solidFill>
              <a:latin typeface="DM Sans"/>
              <a:ea typeface="DM Sans"/>
              <a:cs typeface="DM Sans"/>
              <a:sym typeface="DM Sans"/>
            </a:endParaRPr>
          </a:p>
        </p:txBody>
      </p:sp>
      <p:sp>
        <p:nvSpPr>
          <p:cNvPr id="410" name="Google Shape;410;p41"/>
          <p:cNvSpPr txBox="1"/>
          <p:nvPr/>
        </p:nvSpPr>
        <p:spPr>
          <a:xfrm>
            <a:off x="2462200" y="176147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500">
                <a:solidFill>
                  <a:schemeClr val="dk1"/>
                </a:solidFill>
                <a:latin typeface="DM Sans"/>
                <a:ea typeface="DM Sans"/>
                <a:cs typeface="DM Sans"/>
                <a:sym typeface="DM Sans"/>
              </a:rPr>
              <a:t>accommodates</a:t>
            </a:r>
            <a:endParaRPr sz="500">
              <a:solidFill>
                <a:schemeClr val="dk1"/>
              </a:solidFill>
              <a:latin typeface="DM Sans"/>
              <a:ea typeface="DM Sans"/>
              <a:cs typeface="DM Sans"/>
              <a:sym typeface="DM Sans"/>
            </a:endParaRPr>
          </a:p>
        </p:txBody>
      </p:sp>
      <p:sp>
        <p:nvSpPr>
          <p:cNvPr id="411" name="Google Shape;411;p41"/>
          <p:cNvSpPr txBox="1"/>
          <p:nvPr/>
        </p:nvSpPr>
        <p:spPr>
          <a:xfrm>
            <a:off x="3097375" y="20748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bathrooms</a:t>
            </a:r>
            <a:endParaRPr sz="700">
              <a:solidFill>
                <a:schemeClr val="dk1"/>
              </a:solidFill>
              <a:latin typeface="DM Sans"/>
              <a:ea typeface="DM Sans"/>
              <a:cs typeface="DM Sans"/>
              <a:sym typeface="DM Sans"/>
            </a:endParaRPr>
          </a:p>
        </p:txBody>
      </p:sp>
      <p:sp>
        <p:nvSpPr>
          <p:cNvPr id="412" name="Google Shape;412;p41"/>
          <p:cNvSpPr txBox="1"/>
          <p:nvPr/>
        </p:nvSpPr>
        <p:spPr>
          <a:xfrm>
            <a:off x="3715150" y="240552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latitude</a:t>
            </a:r>
            <a:endParaRPr sz="700">
              <a:solidFill>
                <a:schemeClr val="dk1"/>
              </a:solidFill>
              <a:latin typeface="DM Sans"/>
              <a:ea typeface="DM Sans"/>
              <a:cs typeface="DM Sans"/>
              <a:sym typeface="DM Sans"/>
            </a:endParaRPr>
          </a:p>
        </p:txBody>
      </p:sp>
      <p:sp>
        <p:nvSpPr>
          <p:cNvPr id="413" name="Google Shape;413;p41"/>
          <p:cNvSpPr txBox="1"/>
          <p:nvPr/>
        </p:nvSpPr>
        <p:spPr>
          <a:xfrm>
            <a:off x="4331500" y="27319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longitude</a:t>
            </a:r>
            <a:endParaRPr sz="700">
              <a:solidFill>
                <a:schemeClr val="dk1"/>
              </a:solidFill>
              <a:latin typeface="DM Sans"/>
              <a:ea typeface="DM Sans"/>
              <a:cs typeface="DM Sans"/>
              <a:sym typeface="DM Sans"/>
            </a:endParaRPr>
          </a:p>
        </p:txBody>
      </p:sp>
      <p:sp>
        <p:nvSpPr>
          <p:cNvPr id="414" name="Google Shape;414;p41"/>
          <p:cNvSpPr txBox="1"/>
          <p:nvPr/>
        </p:nvSpPr>
        <p:spPr>
          <a:xfrm>
            <a:off x="4923175" y="302347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number_of_reviews</a:t>
            </a:r>
            <a:endParaRPr sz="700">
              <a:solidFill>
                <a:schemeClr val="dk1"/>
              </a:solidFill>
              <a:latin typeface="DM Sans"/>
              <a:ea typeface="DM Sans"/>
              <a:cs typeface="DM Sans"/>
              <a:sym typeface="DM Sans"/>
            </a:endParaRPr>
          </a:p>
        </p:txBody>
      </p:sp>
      <p:sp>
        <p:nvSpPr>
          <p:cNvPr id="415" name="Google Shape;415;p41"/>
          <p:cNvSpPr txBox="1"/>
          <p:nvPr/>
        </p:nvSpPr>
        <p:spPr>
          <a:xfrm>
            <a:off x="5540950" y="336290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review_</a:t>
            </a:r>
            <a:endParaRPr sz="600">
              <a:solidFill>
                <a:schemeClr val="dk1"/>
              </a:solidFill>
              <a:latin typeface="DM Sans"/>
              <a:ea typeface="DM Sans"/>
              <a:cs typeface="DM Sans"/>
              <a:sym typeface="DM Sans"/>
            </a:endParaRPr>
          </a:p>
          <a:p>
            <a:pPr indent="0" lvl="0" marL="0" rtl="0" algn="ctr">
              <a:spcBef>
                <a:spcPts val="0"/>
              </a:spcBef>
              <a:spcAft>
                <a:spcPts val="0"/>
              </a:spcAft>
              <a:buNone/>
            </a:pPr>
            <a:r>
              <a:rPr lang="en" sz="600">
                <a:solidFill>
                  <a:schemeClr val="dk1"/>
                </a:solidFill>
                <a:latin typeface="DM Sans"/>
                <a:ea typeface="DM Sans"/>
                <a:cs typeface="DM Sans"/>
                <a:sym typeface="DM Sans"/>
              </a:rPr>
              <a:t>scores_rating</a:t>
            </a:r>
            <a:endParaRPr sz="600">
              <a:solidFill>
                <a:schemeClr val="dk1"/>
              </a:solidFill>
              <a:latin typeface="DM Sans"/>
              <a:ea typeface="DM Sans"/>
              <a:cs typeface="DM Sans"/>
              <a:sym typeface="DM Sans"/>
            </a:endParaRPr>
          </a:p>
        </p:txBody>
      </p:sp>
      <p:sp>
        <p:nvSpPr>
          <p:cNvPr id="416" name="Google Shape;416;p41"/>
          <p:cNvSpPr txBox="1"/>
          <p:nvPr/>
        </p:nvSpPr>
        <p:spPr>
          <a:xfrm>
            <a:off x="6158725" y="371102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bedrooms</a:t>
            </a:r>
            <a:endParaRPr sz="600">
              <a:solidFill>
                <a:schemeClr val="dk1"/>
              </a:solidFill>
              <a:latin typeface="DM Sans"/>
              <a:ea typeface="DM Sans"/>
              <a:cs typeface="DM Sans"/>
              <a:sym typeface="DM Sans"/>
            </a:endParaRPr>
          </a:p>
        </p:txBody>
      </p:sp>
      <p:sp>
        <p:nvSpPr>
          <p:cNvPr id="417" name="Google Shape;417;p41"/>
          <p:cNvSpPr txBox="1"/>
          <p:nvPr/>
        </p:nvSpPr>
        <p:spPr>
          <a:xfrm>
            <a:off x="6798250" y="404175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beds</a:t>
            </a:r>
            <a:endParaRPr sz="600">
              <a:solidFill>
                <a:schemeClr val="dk1"/>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42"/>
          <p:cNvPicPr preferRelativeResize="0"/>
          <p:nvPr/>
        </p:nvPicPr>
        <p:blipFill>
          <a:blip r:embed="rId3">
            <a:alphaModFix/>
          </a:blip>
          <a:stretch>
            <a:fillRect/>
          </a:stretch>
        </p:blipFill>
        <p:spPr>
          <a:xfrm>
            <a:off x="1623050" y="1095838"/>
            <a:ext cx="5897882" cy="3326772"/>
          </a:xfrm>
          <a:prstGeom prst="rect">
            <a:avLst/>
          </a:prstGeom>
          <a:noFill/>
          <a:ln>
            <a:noFill/>
          </a:ln>
        </p:spPr>
      </p:pic>
      <p:sp>
        <p:nvSpPr>
          <p:cNvPr id="423" name="Google Shape;423;p42"/>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Clustering</a:t>
            </a:r>
            <a:endParaRPr/>
          </a:p>
        </p:txBody>
      </p:sp>
      <p:sp>
        <p:nvSpPr>
          <p:cNvPr id="424" name="Google Shape;424;p42"/>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25" name="Google Shape;425;p42"/>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26" name="Google Shape;426;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7" name="Google Shape;427;p42"/>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28" name="Google Shape;428;p42"/>
          <p:cNvSpPr txBox="1"/>
          <p:nvPr/>
        </p:nvSpPr>
        <p:spPr>
          <a:xfrm>
            <a:off x="1835725" y="1404825"/>
            <a:ext cx="486900" cy="2013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price</a:t>
            </a:r>
            <a:endParaRPr sz="1100">
              <a:solidFill>
                <a:schemeClr val="dk1"/>
              </a:solidFill>
              <a:latin typeface="DM Sans"/>
              <a:ea typeface="DM Sans"/>
              <a:cs typeface="DM Sans"/>
              <a:sym typeface="DM Sans"/>
            </a:endParaRPr>
          </a:p>
        </p:txBody>
      </p:sp>
      <p:sp>
        <p:nvSpPr>
          <p:cNvPr id="429" name="Google Shape;429;p42"/>
          <p:cNvSpPr txBox="1"/>
          <p:nvPr/>
        </p:nvSpPr>
        <p:spPr>
          <a:xfrm>
            <a:off x="2462200" y="176147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500">
                <a:solidFill>
                  <a:schemeClr val="dk1"/>
                </a:solidFill>
                <a:latin typeface="DM Sans"/>
                <a:ea typeface="DM Sans"/>
                <a:cs typeface="DM Sans"/>
                <a:sym typeface="DM Sans"/>
              </a:rPr>
              <a:t>accommodates</a:t>
            </a:r>
            <a:endParaRPr sz="500">
              <a:solidFill>
                <a:schemeClr val="dk1"/>
              </a:solidFill>
              <a:latin typeface="DM Sans"/>
              <a:ea typeface="DM Sans"/>
              <a:cs typeface="DM Sans"/>
              <a:sym typeface="DM Sans"/>
            </a:endParaRPr>
          </a:p>
        </p:txBody>
      </p:sp>
      <p:sp>
        <p:nvSpPr>
          <p:cNvPr id="430" name="Google Shape;430;p42"/>
          <p:cNvSpPr txBox="1"/>
          <p:nvPr/>
        </p:nvSpPr>
        <p:spPr>
          <a:xfrm>
            <a:off x="3097375" y="20748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bathrooms</a:t>
            </a:r>
            <a:endParaRPr sz="700">
              <a:solidFill>
                <a:schemeClr val="dk1"/>
              </a:solidFill>
              <a:latin typeface="DM Sans"/>
              <a:ea typeface="DM Sans"/>
              <a:cs typeface="DM Sans"/>
              <a:sym typeface="DM Sans"/>
            </a:endParaRPr>
          </a:p>
        </p:txBody>
      </p:sp>
      <p:sp>
        <p:nvSpPr>
          <p:cNvPr id="431" name="Google Shape;431;p42"/>
          <p:cNvSpPr txBox="1"/>
          <p:nvPr/>
        </p:nvSpPr>
        <p:spPr>
          <a:xfrm>
            <a:off x="3715150" y="240552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latitude</a:t>
            </a:r>
            <a:endParaRPr sz="700">
              <a:solidFill>
                <a:schemeClr val="dk1"/>
              </a:solidFill>
              <a:latin typeface="DM Sans"/>
              <a:ea typeface="DM Sans"/>
              <a:cs typeface="DM Sans"/>
              <a:sym typeface="DM Sans"/>
            </a:endParaRPr>
          </a:p>
        </p:txBody>
      </p:sp>
      <p:sp>
        <p:nvSpPr>
          <p:cNvPr id="432" name="Google Shape;432;p42"/>
          <p:cNvSpPr txBox="1"/>
          <p:nvPr/>
        </p:nvSpPr>
        <p:spPr>
          <a:xfrm>
            <a:off x="4331500" y="27319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longitude</a:t>
            </a:r>
            <a:endParaRPr sz="700">
              <a:solidFill>
                <a:schemeClr val="dk1"/>
              </a:solidFill>
              <a:latin typeface="DM Sans"/>
              <a:ea typeface="DM Sans"/>
              <a:cs typeface="DM Sans"/>
              <a:sym typeface="DM Sans"/>
            </a:endParaRPr>
          </a:p>
        </p:txBody>
      </p:sp>
      <p:sp>
        <p:nvSpPr>
          <p:cNvPr id="433" name="Google Shape;433;p42"/>
          <p:cNvSpPr txBox="1"/>
          <p:nvPr/>
        </p:nvSpPr>
        <p:spPr>
          <a:xfrm>
            <a:off x="4923175" y="302347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number_of_reviews</a:t>
            </a:r>
            <a:endParaRPr sz="700">
              <a:solidFill>
                <a:schemeClr val="dk1"/>
              </a:solidFill>
              <a:latin typeface="DM Sans"/>
              <a:ea typeface="DM Sans"/>
              <a:cs typeface="DM Sans"/>
              <a:sym typeface="DM Sans"/>
            </a:endParaRPr>
          </a:p>
        </p:txBody>
      </p:sp>
      <p:sp>
        <p:nvSpPr>
          <p:cNvPr id="434" name="Google Shape;434;p42"/>
          <p:cNvSpPr txBox="1"/>
          <p:nvPr/>
        </p:nvSpPr>
        <p:spPr>
          <a:xfrm>
            <a:off x="5540950" y="336290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review_</a:t>
            </a:r>
            <a:endParaRPr sz="600">
              <a:solidFill>
                <a:schemeClr val="dk1"/>
              </a:solidFill>
              <a:latin typeface="DM Sans"/>
              <a:ea typeface="DM Sans"/>
              <a:cs typeface="DM Sans"/>
              <a:sym typeface="DM Sans"/>
            </a:endParaRPr>
          </a:p>
          <a:p>
            <a:pPr indent="0" lvl="0" marL="0" rtl="0" algn="ctr">
              <a:spcBef>
                <a:spcPts val="0"/>
              </a:spcBef>
              <a:spcAft>
                <a:spcPts val="0"/>
              </a:spcAft>
              <a:buNone/>
            </a:pPr>
            <a:r>
              <a:rPr lang="en" sz="600">
                <a:solidFill>
                  <a:schemeClr val="dk1"/>
                </a:solidFill>
                <a:latin typeface="DM Sans"/>
                <a:ea typeface="DM Sans"/>
                <a:cs typeface="DM Sans"/>
                <a:sym typeface="DM Sans"/>
              </a:rPr>
              <a:t>scores_rating</a:t>
            </a:r>
            <a:endParaRPr sz="600">
              <a:solidFill>
                <a:schemeClr val="dk1"/>
              </a:solidFill>
              <a:latin typeface="DM Sans"/>
              <a:ea typeface="DM Sans"/>
              <a:cs typeface="DM Sans"/>
              <a:sym typeface="DM Sans"/>
            </a:endParaRPr>
          </a:p>
        </p:txBody>
      </p:sp>
      <p:sp>
        <p:nvSpPr>
          <p:cNvPr id="435" name="Google Shape;435;p42"/>
          <p:cNvSpPr txBox="1"/>
          <p:nvPr/>
        </p:nvSpPr>
        <p:spPr>
          <a:xfrm>
            <a:off x="6158725" y="371102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bedrooms</a:t>
            </a:r>
            <a:endParaRPr sz="600">
              <a:solidFill>
                <a:schemeClr val="dk1"/>
              </a:solidFill>
              <a:latin typeface="DM Sans"/>
              <a:ea typeface="DM Sans"/>
              <a:cs typeface="DM Sans"/>
              <a:sym typeface="DM Sans"/>
            </a:endParaRPr>
          </a:p>
        </p:txBody>
      </p:sp>
      <p:sp>
        <p:nvSpPr>
          <p:cNvPr id="436" name="Google Shape;436;p42"/>
          <p:cNvSpPr txBox="1"/>
          <p:nvPr/>
        </p:nvSpPr>
        <p:spPr>
          <a:xfrm>
            <a:off x="6798250" y="404175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beds</a:t>
            </a:r>
            <a:endParaRPr sz="600">
              <a:solidFill>
                <a:schemeClr val="dk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36" name="Google Shape;236;p25"/>
          <p:cNvSpPr txBox="1"/>
          <p:nvPr>
            <p:ph idx="2" type="title"/>
          </p:nvPr>
        </p:nvSpPr>
        <p:spPr>
          <a:xfrm>
            <a:off x="857177" y="1477700"/>
            <a:ext cx="11016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237" name="Google Shape;237;p25"/>
          <p:cNvSpPr txBox="1"/>
          <p:nvPr>
            <p:ph idx="3" type="title"/>
          </p:nvPr>
        </p:nvSpPr>
        <p:spPr>
          <a:xfrm>
            <a:off x="4621355" y="1477700"/>
            <a:ext cx="10974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238" name="Google Shape;238;p25"/>
          <p:cNvSpPr txBox="1"/>
          <p:nvPr>
            <p:ph idx="4" type="title"/>
          </p:nvPr>
        </p:nvSpPr>
        <p:spPr>
          <a:xfrm>
            <a:off x="857177" y="2563425"/>
            <a:ext cx="11016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39" name="Google Shape;239;p25"/>
          <p:cNvSpPr txBox="1"/>
          <p:nvPr>
            <p:ph idx="5" type="title"/>
          </p:nvPr>
        </p:nvSpPr>
        <p:spPr>
          <a:xfrm>
            <a:off x="4621355" y="2563425"/>
            <a:ext cx="10974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240" name="Google Shape;240;p25"/>
          <p:cNvSpPr txBox="1"/>
          <p:nvPr>
            <p:ph idx="6" type="title"/>
          </p:nvPr>
        </p:nvSpPr>
        <p:spPr>
          <a:xfrm>
            <a:off x="854227" y="3649150"/>
            <a:ext cx="11016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241" name="Google Shape;241;p25"/>
          <p:cNvSpPr txBox="1"/>
          <p:nvPr>
            <p:ph idx="8" type="subTitle"/>
          </p:nvPr>
        </p:nvSpPr>
        <p:spPr>
          <a:xfrm>
            <a:off x="2060200" y="2586575"/>
            <a:ext cx="24597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242" name="Google Shape;242;p25"/>
          <p:cNvSpPr txBox="1"/>
          <p:nvPr>
            <p:ph idx="9" type="subTitle"/>
          </p:nvPr>
        </p:nvSpPr>
        <p:spPr>
          <a:xfrm>
            <a:off x="2056788" y="3649138"/>
            <a:ext cx="24636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243" name="Google Shape;243;p25"/>
          <p:cNvSpPr txBox="1"/>
          <p:nvPr>
            <p:ph idx="13" type="subTitle"/>
          </p:nvPr>
        </p:nvSpPr>
        <p:spPr>
          <a:xfrm>
            <a:off x="5820200" y="1477688"/>
            <a:ext cx="27288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Recommendation</a:t>
            </a:r>
            <a:endParaRPr/>
          </a:p>
        </p:txBody>
      </p:sp>
      <p:sp>
        <p:nvSpPr>
          <p:cNvPr id="244" name="Google Shape;244;p25"/>
          <p:cNvSpPr txBox="1"/>
          <p:nvPr>
            <p:ph idx="15" type="subTitle"/>
          </p:nvPr>
        </p:nvSpPr>
        <p:spPr>
          <a:xfrm>
            <a:off x="5820200" y="2563425"/>
            <a:ext cx="24636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245" name="Google Shape;24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6" name="Google Shape;246;p25"/>
          <p:cNvSpPr txBox="1"/>
          <p:nvPr>
            <p:ph idx="1" type="subTitle"/>
          </p:nvPr>
        </p:nvSpPr>
        <p:spPr>
          <a:xfrm>
            <a:off x="2060200" y="1477700"/>
            <a:ext cx="24597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Formulation</a:t>
            </a:r>
            <a:endParaRPr/>
          </a:p>
        </p:txBody>
      </p:sp>
      <p:sp>
        <p:nvSpPr>
          <p:cNvPr id="247" name="Google Shape;247;p25"/>
          <p:cNvSpPr txBox="1"/>
          <p:nvPr>
            <p:ph idx="5" type="title"/>
          </p:nvPr>
        </p:nvSpPr>
        <p:spPr>
          <a:xfrm>
            <a:off x="4621380" y="3649150"/>
            <a:ext cx="10974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248" name="Google Shape;248;p25"/>
          <p:cNvSpPr txBox="1"/>
          <p:nvPr>
            <p:ph idx="15" type="subTitle"/>
          </p:nvPr>
        </p:nvSpPr>
        <p:spPr>
          <a:xfrm>
            <a:off x="5820225" y="3649150"/>
            <a:ext cx="24636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 &amp; 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3">
            <a:alphaModFix/>
          </a:blip>
          <a:stretch>
            <a:fillRect/>
          </a:stretch>
        </p:blipFill>
        <p:spPr>
          <a:xfrm>
            <a:off x="1623050" y="1095838"/>
            <a:ext cx="5897882" cy="3326772"/>
          </a:xfrm>
          <a:prstGeom prst="rect">
            <a:avLst/>
          </a:prstGeom>
          <a:noFill/>
          <a:ln>
            <a:noFill/>
          </a:ln>
        </p:spPr>
      </p:pic>
      <p:sp>
        <p:nvSpPr>
          <p:cNvPr id="442" name="Google Shape;442;p43"/>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Clustering</a:t>
            </a:r>
            <a:endParaRPr/>
          </a:p>
        </p:txBody>
      </p:sp>
      <p:sp>
        <p:nvSpPr>
          <p:cNvPr id="443" name="Google Shape;443;p43"/>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44" name="Google Shape;444;p43"/>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45" name="Google Shape;44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6" name="Google Shape;446;p43"/>
          <p:cNvSpPr txBox="1"/>
          <p:nvPr/>
        </p:nvSpPr>
        <p:spPr>
          <a:xfrm>
            <a:off x="1835725" y="1404825"/>
            <a:ext cx="486900" cy="2013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price</a:t>
            </a:r>
            <a:endParaRPr sz="1100">
              <a:solidFill>
                <a:schemeClr val="dk1"/>
              </a:solidFill>
              <a:latin typeface="DM Sans"/>
              <a:ea typeface="DM Sans"/>
              <a:cs typeface="DM Sans"/>
              <a:sym typeface="DM Sans"/>
            </a:endParaRPr>
          </a:p>
        </p:txBody>
      </p:sp>
      <p:sp>
        <p:nvSpPr>
          <p:cNvPr id="447" name="Google Shape;447;p43"/>
          <p:cNvSpPr txBox="1"/>
          <p:nvPr/>
        </p:nvSpPr>
        <p:spPr>
          <a:xfrm>
            <a:off x="2462200" y="176147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500">
                <a:solidFill>
                  <a:schemeClr val="dk1"/>
                </a:solidFill>
                <a:latin typeface="DM Sans"/>
                <a:ea typeface="DM Sans"/>
                <a:cs typeface="DM Sans"/>
                <a:sym typeface="DM Sans"/>
              </a:rPr>
              <a:t>accommodates</a:t>
            </a:r>
            <a:endParaRPr sz="500">
              <a:solidFill>
                <a:schemeClr val="dk1"/>
              </a:solidFill>
              <a:latin typeface="DM Sans"/>
              <a:ea typeface="DM Sans"/>
              <a:cs typeface="DM Sans"/>
              <a:sym typeface="DM Sans"/>
            </a:endParaRPr>
          </a:p>
        </p:txBody>
      </p:sp>
      <p:sp>
        <p:nvSpPr>
          <p:cNvPr id="448" name="Google Shape;448;p43"/>
          <p:cNvSpPr txBox="1"/>
          <p:nvPr/>
        </p:nvSpPr>
        <p:spPr>
          <a:xfrm>
            <a:off x="3097375" y="20748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bathrooms</a:t>
            </a:r>
            <a:endParaRPr sz="700">
              <a:solidFill>
                <a:schemeClr val="dk1"/>
              </a:solidFill>
              <a:latin typeface="DM Sans"/>
              <a:ea typeface="DM Sans"/>
              <a:cs typeface="DM Sans"/>
              <a:sym typeface="DM Sans"/>
            </a:endParaRPr>
          </a:p>
        </p:txBody>
      </p:sp>
      <p:sp>
        <p:nvSpPr>
          <p:cNvPr id="449" name="Google Shape;449;p43"/>
          <p:cNvSpPr txBox="1"/>
          <p:nvPr/>
        </p:nvSpPr>
        <p:spPr>
          <a:xfrm>
            <a:off x="3715150" y="2405525"/>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latitude</a:t>
            </a:r>
            <a:endParaRPr sz="700">
              <a:solidFill>
                <a:schemeClr val="dk1"/>
              </a:solidFill>
              <a:latin typeface="DM Sans"/>
              <a:ea typeface="DM Sans"/>
              <a:cs typeface="DM Sans"/>
              <a:sym typeface="DM Sans"/>
            </a:endParaRPr>
          </a:p>
        </p:txBody>
      </p:sp>
      <p:sp>
        <p:nvSpPr>
          <p:cNvPr id="450" name="Google Shape;450;p43"/>
          <p:cNvSpPr txBox="1"/>
          <p:nvPr/>
        </p:nvSpPr>
        <p:spPr>
          <a:xfrm>
            <a:off x="4331500" y="2731900"/>
            <a:ext cx="4869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longitude</a:t>
            </a:r>
            <a:endParaRPr sz="700">
              <a:solidFill>
                <a:schemeClr val="dk1"/>
              </a:solidFill>
              <a:latin typeface="DM Sans"/>
              <a:ea typeface="DM Sans"/>
              <a:cs typeface="DM Sans"/>
              <a:sym typeface="DM Sans"/>
            </a:endParaRPr>
          </a:p>
        </p:txBody>
      </p:sp>
      <p:sp>
        <p:nvSpPr>
          <p:cNvPr id="451" name="Google Shape;451;p43"/>
          <p:cNvSpPr txBox="1"/>
          <p:nvPr/>
        </p:nvSpPr>
        <p:spPr>
          <a:xfrm>
            <a:off x="4923175" y="302347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700">
                <a:solidFill>
                  <a:schemeClr val="dk1"/>
                </a:solidFill>
                <a:latin typeface="DM Sans"/>
                <a:ea typeface="DM Sans"/>
                <a:cs typeface="DM Sans"/>
                <a:sym typeface="DM Sans"/>
              </a:rPr>
              <a:t>number_of_reviews</a:t>
            </a:r>
            <a:endParaRPr sz="700">
              <a:solidFill>
                <a:schemeClr val="dk1"/>
              </a:solidFill>
              <a:latin typeface="DM Sans"/>
              <a:ea typeface="DM Sans"/>
              <a:cs typeface="DM Sans"/>
              <a:sym typeface="DM Sans"/>
            </a:endParaRPr>
          </a:p>
        </p:txBody>
      </p:sp>
      <p:sp>
        <p:nvSpPr>
          <p:cNvPr id="452" name="Google Shape;452;p43"/>
          <p:cNvSpPr txBox="1"/>
          <p:nvPr/>
        </p:nvSpPr>
        <p:spPr>
          <a:xfrm>
            <a:off x="5540950" y="336290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review_</a:t>
            </a:r>
            <a:endParaRPr sz="600">
              <a:solidFill>
                <a:schemeClr val="dk1"/>
              </a:solidFill>
              <a:latin typeface="DM Sans"/>
              <a:ea typeface="DM Sans"/>
              <a:cs typeface="DM Sans"/>
              <a:sym typeface="DM Sans"/>
            </a:endParaRPr>
          </a:p>
          <a:p>
            <a:pPr indent="0" lvl="0" marL="0" rtl="0" algn="ctr">
              <a:spcBef>
                <a:spcPts val="0"/>
              </a:spcBef>
              <a:spcAft>
                <a:spcPts val="0"/>
              </a:spcAft>
              <a:buNone/>
            </a:pPr>
            <a:r>
              <a:rPr lang="en" sz="600">
                <a:solidFill>
                  <a:schemeClr val="dk1"/>
                </a:solidFill>
                <a:latin typeface="DM Sans"/>
                <a:ea typeface="DM Sans"/>
                <a:cs typeface="DM Sans"/>
                <a:sym typeface="DM Sans"/>
              </a:rPr>
              <a:t>scores_rating</a:t>
            </a:r>
            <a:endParaRPr sz="600">
              <a:solidFill>
                <a:schemeClr val="dk1"/>
              </a:solidFill>
              <a:latin typeface="DM Sans"/>
              <a:ea typeface="DM Sans"/>
              <a:cs typeface="DM Sans"/>
              <a:sym typeface="DM Sans"/>
            </a:endParaRPr>
          </a:p>
        </p:txBody>
      </p:sp>
      <p:sp>
        <p:nvSpPr>
          <p:cNvPr id="453" name="Google Shape;453;p43"/>
          <p:cNvSpPr txBox="1"/>
          <p:nvPr/>
        </p:nvSpPr>
        <p:spPr>
          <a:xfrm>
            <a:off x="6158725" y="3711025"/>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bedrooms</a:t>
            </a:r>
            <a:endParaRPr sz="600">
              <a:solidFill>
                <a:schemeClr val="dk1"/>
              </a:solidFill>
              <a:latin typeface="DM Sans"/>
              <a:ea typeface="DM Sans"/>
              <a:cs typeface="DM Sans"/>
              <a:sym typeface="DM Sans"/>
            </a:endParaRPr>
          </a:p>
        </p:txBody>
      </p:sp>
      <p:sp>
        <p:nvSpPr>
          <p:cNvPr id="454" name="Google Shape;454;p43"/>
          <p:cNvSpPr txBox="1"/>
          <p:nvPr/>
        </p:nvSpPr>
        <p:spPr>
          <a:xfrm>
            <a:off x="6798250" y="4041750"/>
            <a:ext cx="548700" cy="144900"/>
          </a:xfrm>
          <a:prstGeom prst="rect">
            <a:avLst/>
          </a:prstGeom>
          <a:solidFill>
            <a:srgbClr val="FFFFFF"/>
          </a:solidFill>
          <a:ln>
            <a:noFill/>
          </a:ln>
        </p:spPr>
        <p:txBody>
          <a:bodyPr anchorCtr="0" anchor="t" bIns="0" lIns="0" spcFirstLastPara="1" rIns="0" wrap="square" tIns="0">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beds</a:t>
            </a:r>
            <a:endParaRPr sz="600">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0EF"/>
        </a:solidFill>
      </p:bgPr>
    </p:bg>
    <p:spTree>
      <p:nvGrpSpPr>
        <p:cNvPr id="458" name="Shape 458"/>
        <p:cNvGrpSpPr/>
        <p:nvPr/>
      </p:nvGrpSpPr>
      <p:grpSpPr>
        <a:xfrm>
          <a:off x="0" y="0"/>
          <a:ext cx="0" cy="0"/>
          <a:chOff x="0" y="0"/>
          <a:chExt cx="0" cy="0"/>
        </a:xfrm>
      </p:grpSpPr>
      <p:sp>
        <p:nvSpPr>
          <p:cNvPr id="459" name="Google Shape;459;p44"/>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Regression Tree</a:t>
            </a:r>
            <a:endParaRPr/>
          </a:p>
        </p:txBody>
      </p:sp>
      <p:sp>
        <p:nvSpPr>
          <p:cNvPr id="460" name="Google Shape;460;p44"/>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1" name="Google Shape;461;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62" name="Google Shape;462;p44"/>
          <p:cNvPicPr preferRelativeResize="0"/>
          <p:nvPr/>
        </p:nvPicPr>
        <p:blipFill>
          <a:blip r:embed="rId3">
            <a:alphaModFix/>
          </a:blip>
          <a:stretch>
            <a:fillRect/>
          </a:stretch>
        </p:blipFill>
        <p:spPr>
          <a:xfrm>
            <a:off x="7894000" y="4010550"/>
            <a:ext cx="548700" cy="548700"/>
          </a:xfrm>
          <a:prstGeom prst="rect">
            <a:avLst/>
          </a:prstGeom>
          <a:noFill/>
          <a:ln>
            <a:noFill/>
          </a:ln>
        </p:spPr>
      </p:pic>
      <p:pic>
        <p:nvPicPr>
          <p:cNvPr id="463" name="Google Shape;463;p44"/>
          <p:cNvPicPr preferRelativeResize="0"/>
          <p:nvPr/>
        </p:nvPicPr>
        <p:blipFill>
          <a:blip r:embed="rId3">
            <a:alphaModFix/>
          </a:blip>
          <a:stretch>
            <a:fillRect/>
          </a:stretch>
        </p:blipFill>
        <p:spPr>
          <a:xfrm>
            <a:off x="619025" y="4010550"/>
            <a:ext cx="548700" cy="548700"/>
          </a:xfrm>
          <a:prstGeom prst="rect">
            <a:avLst/>
          </a:prstGeom>
          <a:noFill/>
          <a:ln>
            <a:noFill/>
          </a:ln>
        </p:spPr>
      </p:pic>
      <p:sp>
        <p:nvSpPr>
          <p:cNvPr id="464" name="Google Shape;464;p44"/>
          <p:cNvSpPr txBox="1"/>
          <p:nvPr/>
        </p:nvSpPr>
        <p:spPr>
          <a:xfrm>
            <a:off x="1344263" y="4010550"/>
            <a:ext cx="6373200" cy="8331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DM Sans"/>
                <a:ea typeface="DM Sans"/>
                <a:cs typeface="DM Sans"/>
                <a:sym typeface="DM Sans"/>
              </a:rPr>
              <a:t>Key Takeaway: The regression tree indicates that the number of bedrooms, guest capacity, number of bathrooms, and location are key drivers of Airbnb prices, with larger and well-located properties fetching higher prices.</a:t>
            </a:r>
            <a:endParaRPr b="1" sz="1300">
              <a:solidFill>
                <a:schemeClr val="dk1"/>
              </a:solidFill>
              <a:latin typeface="DM Sans"/>
              <a:ea typeface="DM Sans"/>
              <a:cs typeface="DM Sans"/>
              <a:sym typeface="DM Sans"/>
            </a:endParaRPr>
          </a:p>
        </p:txBody>
      </p:sp>
      <p:pic>
        <p:nvPicPr>
          <p:cNvPr id="465" name="Google Shape;465;p44"/>
          <p:cNvPicPr preferRelativeResize="0"/>
          <p:nvPr/>
        </p:nvPicPr>
        <p:blipFill>
          <a:blip r:embed="rId4">
            <a:alphaModFix/>
          </a:blip>
          <a:stretch>
            <a:fillRect/>
          </a:stretch>
        </p:blipFill>
        <p:spPr>
          <a:xfrm>
            <a:off x="1860913" y="1101275"/>
            <a:ext cx="5339929" cy="2738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0EF"/>
        </a:solidFill>
      </p:bgPr>
    </p:bg>
    <p:spTree>
      <p:nvGrpSpPr>
        <p:cNvPr id="469" name="Shape 469"/>
        <p:cNvGrpSpPr/>
        <p:nvPr/>
      </p:nvGrpSpPr>
      <p:grpSpPr>
        <a:xfrm>
          <a:off x="0" y="0"/>
          <a:ext cx="0" cy="0"/>
          <a:chOff x="0" y="0"/>
          <a:chExt cx="0" cy="0"/>
        </a:xfrm>
      </p:grpSpPr>
      <p:sp>
        <p:nvSpPr>
          <p:cNvPr id="470" name="Google Shape;470;p45"/>
          <p:cNvSpPr txBox="1"/>
          <p:nvPr>
            <p:ph type="title"/>
          </p:nvPr>
        </p:nvSpPr>
        <p:spPr>
          <a:xfrm>
            <a:off x="619025" y="321125"/>
            <a:ext cx="71874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Pruned Regression Tree</a:t>
            </a:r>
            <a:endParaRPr/>
          </a:p>
        </p:txBody>
      </p:sp>
      <p:sp>
        <p:nvSpPr>
          <p:cNvPr id="471" name="Google Shape;471;p45"/>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2" name="Google Shape;472;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73" name="Google Shape;473;p45"/>
          <p:cNvPicPr preferRelativeResize="0"/>
          <p:nvPr/>
        </p:nvPicPr>
        <p:blipFill>
          <a:blip r:embed="rId3">
            <a:alphaModFix/>
          </a:blip>
          <a:stretch>
            <a:fillRect/>
          </a:stretch>
        </p:blipFill>
        <p:spPr>
          <a:xfrm>
            <a:off x="7894000" y="4010550"/>
            <a:ext cx="548700" cy="548700"/>
          </a:xfrm>
          <a:prstGeom prst="rect">
            <a:avLst/>
          </a:prstGeom>
          <a:noFill/>
          <a:ln>
            <a:noFill/>
          </a:ln>
        </p:spPr>
      </p:pic>
      <p:pic>
        <p:nvPicPr>
          <p:cNvPr id="474" name="Google Shape;474;p45"/>
          <p:cNvPicPr preferRelativeResize="0"/>
          <p:nvPr/>
        </p:nvPicPr>
        <p:blipFill>
          <a:blip r:embed="rId3">
            <a:alphaModFix/>
          </a:blip>
          <a:stretch>
            <a:fillRect/>
          </a:stretch>
        </p:blipFill>
        <p:spPr>
          <a:xfrm>
            <a:off x="619025" y="4010550"/>
            <a:ext cx="548700" cy="548700"/>
          </a:xfrm>
          <a:prstGeom prst="rect">
            <a:avLst/>
          </a:prstGeom>
          <a:noFill/>
          <a:ln>
            <a:noFill/>
          </a:ln>
        </p:spPr>
      </p:pic>
      <p:sp>
        <p:nvSpPr>
          <p:cNvPr id="475" name="Google Shape;475;p45"/>
          <p:cNvSpPr txBox="1"/>
          <p:nvPr/>
        </p:nvSpPr>
        <p:spPr>
          <a:xfrm>
            <a:off x="1403050" y="3960900"/>
            <a:ext cx="6255600" cy="8331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DM Sans"/>
                <a:ea typeface="DM Sans"/>
                <a:cs typeface="DM Sans"/>
                <a:sym typeface="DM Sans"/>
              </a:rPr>
              <a:t>Key </a:t>
            </a:r>
            <a:r>
              <a:rPr b="1" lang="en" sz="1300">
                <a:solidFill>
                  <a:schemeClr val="dk1"/>
                </a:solidFill>
                <a:latin typeface="DM Sans"/>
                <a:ea typeface="DM Sans"/>
                <a:cs typeface="DM Sans"/>
                <a:sym typeface="DM Sans"/>
              </a:rPr>
              <a:t>Takeaway</a:t>
            </a:r>
            <a:r>
              <a:rPr b="1" lang="en" sz="1300">
                <a:solidFill>
                  <a:schemeClr val="dk1"/>
                </a:solidFill>
                <a:latin typeface="DM Sans"/>
                <a:ea typeface="DM Sans"/>
                <a:cs typeface="DM Sans"/>
                <a:sym typeface="DM Sans"/>
              </a:rPr>
              <a:t>: The pruned tree reveals that the number of bedrooms and bathrooms, along with guest capacity, are the main factors influencing Airbnb pricing, with higher values generally leading to higher prices.</a:t>
            </a:r>
            <a:endParaRPr b="1" sz="1300">
              <a:solidFill>
                <a:schemeClr val="dk1"/>
              </a:solidFill>
              <a:latin typeface="DM Sans"/>
              <a:ea typeface="DM Sans"/>
              <a:cs typeface="DM Sans"/>
              <a:sym typeface="DM Sans"/>
            </a:endParaRPr>
          </a:p>
        </p:txBody>
      </p:sp>
      <p:pic>
        <p:nvPicPr>
          <p:cNvPr id="476" name="Google Shape;476;p45"/>
          <p:cNvPicPr preferRelativeResize="0"/>
          <p:nvPr/>
        </p:nvPicPr>
        <p:blipFill>
          <a:blip r:embed="rId4">
            <a:alphaModFix/>
          </a:blip>
          <a:stretch>
            <a:fillRect/>
          </a:stretch>
        </p:blipFill>
        <p:spPr>
          <a:xfrm>
            <a:off x="309525" y="1144550"/>
            <a:ext cx="8530849" cy="26887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0EF"/>
        </a:solidFill>
      </p:bgPr>
    </p:bg>
    <p:spTree>
      <p:nvGrpSpPr>
        <p:cNvPr id="480" name="Shape 480"/>
        <p:cNvGrpSpPr/>
        <p:nvPr/>
      </p:nvGrpSpPr>
      <p:grpSpPr>
        <a:xfrm>
          <a:off x="0" y="0"/>
          <a:ext cx="0" cy="0"/>
          <a:chOff x="0" y="0"/>
          <a:chExt cx="0" cy="0"/>
        </a:xfrm>
      </p:grpSpPr>
      <p:sp>
        <p:nvSpPr>
          <p:cNvPr id="481" name="Google Shape;481;p46"/>
          <p:cNvSpPr txBox="1"/>
          <p:nvPr>
            <p:ph type="title"/>
          </p:nvPr>
        </p:nvSpPr>
        <p:spPr>
          <a:xfrm>
            <a:off x="619025" y="321125"/>
            <a:ext cx="71430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 Classification Tree</a:t>
            </a:r>
            <a:endParaRPr/>
          </a:p>
        </p:txBody>
      </p:sp>
      <p:sp>
        <p:nvSpPr>
          <p:cNvPr id="482" name="Google Shape;482;p46"/>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3" name="Google Shape;483;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4" name="Google Shape;484;p46"/>
          <p:cNvSpPr txBox="1"/>
          <p:nvPr/>
        </p:nvSpPr>
        <p:spPr>
          <a:xfrm>
            <a:off x="4499800" y="2081750"/>
            <a:ext cx="3942900" cy="20538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DM Sans"/>
                <a:ea typeface="DM Sans"/>
                <a:cs typeface="DM Sans"/>
                <a:sym typeface="DM Sans"/>
              </a:rPr>
              <a:t>The classification tree suggests that for entire homes or apartments, the number of bedrooms is the decisive factor for categorizing price levels, with listings featuring fewer than 1.5 bedrooms being classified as having a high price, and those with more as low. This counterintuitive result may suggest there is a data inconsistency to investigate.</a:t>
            </a:r>
            <a:endParaRPr b="1" sz="1300">
              <a:solidFill>
                <a:schemeClr val="dk1"/>
              </a:solidFill>
              <a:latin typeface="DM Sans"/>
              <a:ea typeface="DM Sans"/>
              <a:cs typeface="DM Sans"/>
              <a:sym typeface="DM Sans"/>
            </a:endParaRPr>
          </a:p>
        </p:txBody>
      </p:sp>
      <p:pic>
        <p:nvPicPr>
          <p:cNvPr id="485" name="Google Shape;485;p46"/>
          <p:cNvPicPr preferRelativeResize="0"/>
          <p:nvPr/>
        </p:nvPicPr>
        <p:blipFill>
          <a:blip r:embed="rId3">
            <a:alphaModFix/>
          </a:blip>
          <a:stretch>
            <a:fillRect/>
          </a:stretch>
        </p:blipFill>
        <p:spPr>
          <a:xfrm>
            <a:off x="152400" y="1815525"/>
            <a:ext cx="4195000" cy="24441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7"/>
          <p:cNvSpPr txBox="1"/>
          <p:nvPr>
            <p:ph type="title"/>
          </p:nvPr>
        </p:nvSpPr>
        <p:spPr>
          <a:xfrm>
            <a:off x="3905250" y="2762475"/>
            <a:ext cx="4533900" cy="84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Recommendation</a:t>
            </a:r>
            <a:endParaRPr/>
          </a:p>
        </p:txBody>
      </p:sp>
      <p:sp>
        <p:nvSpPr>
          <p:cNvPr id="491" name="Google Shape;491;p47"/>
          <p:cNvSpPr txBox="1"/>
          <p:nvPr>
            <p:ph idx="2" type="title"/>
          </p:nvPr>
        </p:nvSpPr>
        <p:spPr>
          <a:xfrm>
            <a:off x="6476125" y="1512475"/>
            <a:ext cx="1820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492" name="Google Shape;492;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0EF"/>
        </a:solidFill>
      </p:bgPr>
    </p:bg>
    <p:spTree>
      <p:nvGrpSpPr>
        <p:cNvPr id="496" name="Shape 496"/>
        <p:cNvGrpSpPr/>
        <p:nvPr/>
      </p:nvGrpSpPr>
      <p:grpSpPr>
        <a:xfrm>
          <a:off x="0" y="0"/>
          <a:ext cx="0" cy="0"/>
          <a:chOff x="0" y="0"/>
          <a:chExt cx="0" cy="0"/>
        </a:xfrm>
      </p:grpSpPr>
      <p:sp>
        <p:nvSpPr>
          <p:cNvPr id="497" name="Google Shape;497;p48"/>
          <p:cNvSpPr txBox="1"/>
          <p:nvPr>
            <p:ph type="title"/>
          </p:nvPr>
        </p:nvSpPr>
        <p:spPr>
          <a:xfrm>
            <a:off x="619025" y="321125"/>
            <a:ext cx="71430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a:t>
            </a:r>
            <a:endParaRPr/>
          </a:p>
        </p:txBody>
      </p:sp>
      <p:sp>
        <p:nvSpPr>
          <p:cNvPr id="498" name="Google Shape;498;p48"/>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9" name="Google Shape;49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00" name="Google Shape;500;p48"/>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1" name="Google Shape;501;p48"/>
          <p:cNvSpPr txBox="1"/>
          <p:nvPr>
            <p:ph idx="4294967295" type="subTitle"/>
          </p:nvPr>
        </p:nvSpPr>
        <p:spPr>
          <a:xfrm>
            <a:off x="707200" y="1095575"/>
            <a:ext cx="3772500" cy="33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Factors that Influence Pricing:</a:t>
            </a:r>
            <a:endParaRPr/>
          </a:p>
          <a:p>
            <a:pPr indent="-342900" lvl="0" marL="457200" rtl="0" algn="l">
              <a:spcBef>
                <a:spcPts val="1200"/>
              </a:spcBef>
              <a:spcAft>
                <a:spcPts val="0"/>
              </a:spcAft>
              <a:buSzPts val="1800"/>
              <a:buChar char="●"/>
            </a:pPr>
            <a:r>
              <a:rPr lang="en"/>
              <a:t>Type of Property</a:t>
            </a:r>
            <a:endParaRPr/>
          </a:p>
          <a:p>
            <a:pPr indent="-342900" lvl="0" marL="457200" rtl="0" algn="l">
              <a:spcBef>
                <a:spcPts val="0"/>
              </a:spcBef>
              <a:spcAft>
                <a:spcPts val="0"/>
              </a:spcAft>
              <a:buSzPts val="1800"/>
              <a:buChar char="●"/>
            </a:pPr>
            <a:r>
              <a:rPr lang="en"/>
              <a:t>Size of property (# of people </a:t>
            </a:r>
            <a:r>
              <a:rPr lang="en"/>
              <a:t>accommodated</a:t>
            </a:r>
            <a:r>
              <a:rPr lang="en"/>
              <a:t>, property features/amenities, etc)</a:t>
            </a:r>
            <a:endParaRPr/>
          </a:p>
          <a:p>
            <a:pPr indent="-342900" lvl="0" marL="457200" rtl="0" algn="l">
              <a:spcBef>
                <a:spcPts val="0"/>
              </a:spcBef>
              <a:spcAft>
                <a:spcPts val="0"/>
              </a:spcAft>
              <a:buSzPts val="1800"/>
              <a:buChar char="●"/>
            </a:pPr>
            <a:r>
              <a:rPr lang="en"/>
              <a:t>City and location</a:t>
            </a:r>
            <a:endParaRPr/>
          </a:p>
          <a:p>
            <a:pPr indent="-342900" lvl="0" marL="457200" rtl="0" algn="l">
              <a:spcBef>
                <a:spcPts val="0"/>
              </a:spcBef>
              <a:spcAft>
                <a:spcPts val="0"/>
              </a:spcAft>
              <a:buSzPts val="1800"/>
              <a:buChar char="●"/>
            </a:pPr>
            <a:r>
              <a:rPr lang="en"/>
              <a:t>Listing Attractiveness</a:t>
            </a:r>
            <a:endParaRPr/>
          </a:p>
          <a:p>
            <a:pPr indent="-317500" lvl="1" marL="914400" rtl="0" algn="l">
              <a:spcBef>
                <a:spcPts val="0"/>
              </a:spcBef>
              <a:spcAft>
                <a:spcPts val="0"/>
              </a:spcAft>
              <a:buSzPts val="1400"/>
              <a:buChar char="○"/>
            </a:pPr>
            <a:r>
              <a:rPr lang="en"/>
              <a:t>Title</a:t>
            </a:r>
            <a:endParaRPr/>
          </a:p>
          <a:p>
            <a:pPr indent="-317500" lvl="1" marL="914400" rtl="0" algn="l">
              <a:spcBef>
                <a:spcPts val="0"/>
              </a:spcBef>
              <a:spcAft>
                <a:spcPts val="0"/>
              </a:spcAft>
              <a:buSzPts val="1400"/>
              <a:buChar char="○"/>
            </a:pPr>
            <a:r>
              <a:rPr lang="en"/>
              <a:t>Description</a:t>
            </a:r>
            <a:endParaRPr/>
          </a:p>
          <a:p>
            <a:pPr indent="-317500" lvl="1" marL="914400" rtl="0" algn="l">
              <a:spcBef>
                <a:spcPts val="0"/>
              </a:spcBef>
              <a:spcAft>
                <a:spcPts val="0"/>
              </a:spcAft>
              <a:buSzPts val="1400"/>
              <a:buChar char="○"/>
            </a:pPr>
            <a:r>
              <a:rPr lang="en"/>
              <a:t>Proximity</a:t>
            </a:r>
            <a:endParaRPr/>
          </a:p>
          <a:p>
            <a:pPr indent="0" lvl="0" marL="457200" rtl="0" algn="l">
              <a:spcBef>
                <a:spcPts val="1200"/>
              </a:spcBef>
              <a:spcAft>
                <a:spcPts val="1200"/>
              </a:spcAft>
              <a:buNone/>
            </a:pPr>
            <a:r>
              <a:t/>
            </a:r>
            <a:endParaRPr/>
          </a:p>
        </p:txBody>
      </p:sp>
      <p:sp>
        <p:nvSpPr>
          <p:cNvPr id="502" name="Google Shape;502;p48"/>
          <p:cNvSpPr txBox="1"/>
          <p:nvPr>
            <p:ph idx="4294967295" type="subTitle"/>
          </p:nvPr>
        </p:nvSpPr>
        <p:spPr>
          <a:xfrm>
            <a:off x="4670200" y="1095575"/>
            <a:ext cx="3772500" cy="33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For hosts to build a successful pricing strategy for their property, focus on these factors:</a:t>
            </a:r>
            <a:endParaRPr i="1"/>
          </a:p>
          <a:p>
            <a:pPr indent="-342900" lvl="0" marL="457200" rtl="0" algn="l">
              <a:spcBef>
                <a:spcPts val="1200"/>
              </a:spcBef>
              <a:spcAft>
                <a:spcPts val="0"/>
              </a:spcAft>
              <a:buSzPts val="1800"/>
              <a:buChar char="●"/>
            </a:pPr>
            <a:r>
              <a:rPr b="1" lang="en"/>
              <a:t>Do the market research</a:t>
            </a:r>
            <a:endParaRPr b="1"/>
          </a:p>
          <a:p>
            <a:pPr indent="-342900" lvl="0" marL="457200" rtl="0" algn="l">
              <a:spcBef>
                <a:spcPts val="0"/>
              </a:spcBef>
              <a:spcAft>
                <a:spcPts val="0"/>
              </a:spcAft>
              <a:buSzPts val="1800"/>
              <a:buChar char="●"/>
            </a:pPr>
            <a:r>
              <a:rPr b="1" lang="en"/>
              <a:t>Seasonal demand</a:t>
            </a:r>
            <a:endParaRPr b="1"/>
          </a:p>
          <a:p>
            <a:pPr indent="-342900" lvl="0" marL="457200" rtl="0" algn="l">
              <a:spcBef>
                <a:spcPts val="0"/>
              </a:spcBef>
              <a:spcAft>
                <a:spcPts val="0"/>
              </a:spcAft>
              <a:buSzPts val="1800"/>
              <a:buChar char="●"/>
            </a:pPr>
            <a:r>
              <a:rPr b="1" lang="en"/>
              <a:t>Special events</a:t>
            </a:r>
            <a:endParaRPr b="1"/>
          </a:p>
          <a:p>
            <a:pPr indent="0" lvl="0" marL="0" rtl="0" algn="l">
              <a:spcBef>
                <a:spcPts val="1200"/>
              </a:spcBef>
              <a:spcAft>
                <a:spcPts val="0"/>
              </a:spcAft>
              <a:buNone/>
            </a:pPr>
            <a:r>
              <a:t/>
            </a:r>
            <a:endParaRPr b="1"/>
          </a:p>
          <a:p>
            <a:pPr indent="0" lvl="0" marL="0" rtl="0" algn="l">
              <a:spcBef>
                <a:spcPts val="1200"/>
              </a:spcBef>
              <a:spcAft>
                <a:spcPts val="1200"/>
              </a:spcAft>
              <a:buNone/>
            </a:pPr>
            <a:r>
              <a:t/>
            </a:r>
            <a:endParaRPr b="1"/>
          </a:p>
        </p:txBody>
      </p:sp>
      <p:sp>
        <p:nvSpPr>
          <p:cNvPr id="503" name="Google Shape;503;p48"/>
          <p:cNvSpPr/>
          <p:nvPr/>
        </p:nvSpPr>
        <p:spPr>
          <a:xfrm>
            <a:off x="4343725" y="1278025"/>
            <a:ext cx="235200" cy="3009000"/>
          </a:xfrm>
          <a:prstGeom prst="rightBrace">
            <a:avLst>
              <a:gd fmla="val 50000" name="adj1"/>
              <a:gd fmla="val 5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9"/>
          <p:cNvSpPr txBox="1"/>
          <p:nvPr>
            <p:ph type="title"/>
          </p:nvPr>
        </p:nvSpPr>
        <p:spPr>
          <a:xfrm>
            <a:off x="3905250" y="2762475"/>
            <a:ext cx="4533900" cy="84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Limitations</a:t>
            </a:r>
            <a:endParaRPr/>
          </a:p>
        </p:txBody>
      </p:sp>
      <p:sp>
        <p:nvSpPr>
          <p:cNvPr id="509" name="Google Shape;509;p49"/>
          <p:cNvSpPr txBox="1"/>
          <p:nvPr>
            <p:ph idx="2" type="title"/>
          </p:nvPr>
        </p:nvSpPr>
        <p:spPr>
          <a:xfrm>
            <a:off x="6476125" y="1512475"/>
            <a:ext cx="1820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510" name="Google Shape;510;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0EF"/>
        </a:solidFill>
      </p:bgPr>
    </p:bg>
    <p:spTree>
      <p:nvGrpSpPr>
        <p:cNvPr id="514" name="Shape 514"/>
        <p:cNvGrpSpPr/>
        <p:nvPr/>
      </p:nvGrpSpPr>
      <p:grpSpPr>
        <a:xfrm>
          <a:off x="0" y="0"/>
          <a:ext cx="0" cy="0"/>
          <a:chOff x="0" y="0"/>
          <a:chExt cx="0" cy="0"/>
        </a:xfrm>
      </p:grpSpPr>
      <p:sp>
        <p:nvSpPr>
          <p:cNvPr id="515" name="Google Shape;515;p50"/>
          <p:cNvSpPr txBox="1"/>
          <p:nvPr>
            <p:ph type="title"/>
          </p:nvPr>
        </p:nvSpPr>
        <p:spPr>
          <a:xfrm>
            <a:off x="619025" y="321125"/>
            <a:ext cx="71430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516" name="Google Shape;516;p50"/>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7" name="Google Shape;517;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8" name="Google Shape;518;p50"/>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9" name="Google Shape;519;p50"/>
          <p:cNvSpPr txBox="1"/>
          <p:nvPr>
            <p:ph idx="4294967295" type="subTitle"/>
          </p:nvPr>
        </p:nvSpPr>
        <p:spPr>
          <a:xfrm>
            <a:off x="707200" y="1095575"/>
            <a:ext cx="7735500" cy="33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Inherent Limitations of our Analysis:</a:t>
            </a:r>
            <a:endParaRPr b="1"/>
          </a:p>
          <a:p>
            <a:pPr indent="0" lvl="0" marL="0" rtl="0" algn="l">
              <a:spcBef>
                <a:spcPts val="0"/>
              </a:spcBef>
              <a:spcAft>
                <a:spcPts val="0"/>
              </a:spcAft>
              <a:buNone/>
            </a:pPr>
            <a:r>
              <a:t/>
            </a:r>
            <a:endParaRPr b="1"/>
          </a:p>
          <a:p>
            <a:pPr indent="-342900" lvl="0" marL="457200" rtl="0" algn="l">
              <a:spcBef>
                <a:spcPts val="0"/>
              </a:spcBef>
              <a:spcAft>
                <a:spcPts val="0"/>
              </a:spcAft>
              <a:buSzPts val="1800"/>
              <a:buChar char="●"/>
            </a:pPr>
            <a:r>
              <a:rPr lang="en"/>
              <a:t>Data is limited to 6 major urban centers in the US</a:t>
            </a:r>
            <a:endParaRPr/>
          </a:p>
          <a:p>
            <a:pPr indent="-342900" lvl="0" marL="457200" rtl="0" algn="l">
              <a:spcBef>
                <a:spcPts val="0"/>
              </a:spcBef>
              <a:spcAft>
                <a:spcPts val="0"/>
              </a:spcAft>
              <a:buSzPts val="1800"/>
              <a:buChar char="●"/>
            </a:pPr>
            <a:r>
              <a:rPr lang="en"/>
              <a:t>Data is a snapshot in time (around 2017)</a:t>
            </a:r>
            <a:endParaRPr/>
          </a:p>
          <a:p>
            <a:pPr indent="-317500" lvl="1" marL="914400" rtl="0" algn="l">
              <a:spcBef>
                <a:spcPts val="0"/>
              </a:spcBef>
              <a:spcAft>
                <a:spcPts val="0"/>
              </a:spcAft>
              <a:buSzPts val="1400"/>
              <a:buChar char="○"/>
            </a:pPr>
            <a:r>
              <a:rPr lang="en" sz="1800"/>
              <a:t>No time series data </a:t>
            </a:r>
            <a:endParaRPr sz="1800"/>
          </a:p>
          <a:p>
            <a:pPr indent="-342900" lvl="0" marL="457200" rtl="0" algn="l">
              <a:spcBef>
                <a:spcPts val="0"/>
              </a:spcBef>
              <a:spcAft>
                <a:spcPts val="0"/>
              </a:spcAft>
              <a:buSzPts val="1800"/>
              <a:buChar char="●"/>
            </a:pPr>
            <a:r>
              <a:rPr lang="en"/>
              <a:t>No information on booking frequencies</a:t>
            </a:r>
            <a:endParaRPr/>
          </a:p>
          <a:p>
            <a:pPr indent="-342900" lvl="0" marL="457200" rtl="0" algn="l">
              <a:spcBef>
                <a:spcPts val="0"/>
              </a:spcBef>
              <a:spcAft>
                <a:spcPts val="0"/>
              </a:spcAft>
              <a:buSzPts val="1800"/>
              <a:buChar char="●"/>
            </a:pPr>
            <a:r>
              <a:rPr lang="en"/>
              <a:t>Text-based analysis is subjective</a:t>
            </a:r>
            <a:endParaRPr/>
          </a:p>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1"/>
          <p:cNvSpPr txBox="1"/>
          <p:nvPr>
            <p:ph type="title"/>
          </p:nvPr>
        </p:nvSpPr>
        <p:spPr>
          <a:xfrm>
            <a:off x="1388088" y="1673825"/>
            <a:ext cx="6367800" cy="27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ctr">
              <a:spcBef>
                <a:spcPts val="0"/>
              </a:spcBef>
              <a:spcAft>
                <a:spcPts val="0"/>
              </a:spcAft>
              <a:buNone/>
            </a:pPr>
            <a:r>
              <a:rPr lang="en" sz="2400"/>
              <a:t>Questions?</a:t>
            </a:r>
            <a:endParaRPr sz="2400"/>
          </a:p>
        </p:txBody>
      </p:sp>
      <p:sp>
        <p:nvSpPr>
          <p:cNvPr id="525" name="Google Shape;525;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26" name="Google Shape;526;p51"/>
          <p:cNvPicPr preferRelativeResize="0"/>
          <p:nvPr/>
        </p:nvPicPr>
        <p:blipFill>
          <a:blip r:embed="rId3">
            <a:alphaModFix/>
          </a:blip>
          <a:stretch>
            <a:fillRect/>
          </a:stretch>
        </p:blipFill>
        <p:spPr>
          <a:xfrm>
            <a:off x="3654709" y="748071"/>
            <a:ext cx="1834575" cy="1220825"/>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6"/>
          <p:cNvSpPr txBox="1"/>
          <p:nvPr>
            <p:ph type="title"/>
          </p:nvPr>
        </p:nvSpPr>
        <p:spPr>
          <a:xfrm>
            <a:off x="3905250" y="2762475"/>
            <a:ext cx="4533900" cy="124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Problem Formulation</a:t>
            </a:r>
            <a:endParaRPr/>
          </a:p>
        </p:txBody>
      </p:sp>
      <p:sp>
        <p:nvSpPr>
          <p:cNvPr id="254" name="Google Shape;254;p26"/>
          <p:cNvSpPr txBox="1"/>
          <p:nvPr>
            <p:ph idx="2" type="title"/>
          </p:nvPr>
        </p:nvSpPr>
        <p:spPr>
          <a:xfrm>
            <a:off x="6476125" y="1512475"/>
            <a:ext cx="1820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255" name="Google Shape;255;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7"/>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261" name="Google Shape;261;p27"/>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2" name="Google Shape;262;p27"/>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3" name="Google Shape;263;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4" name="Google Shape;264;p27"/>
          <p:cNvSpPr txBox="1"/>
          <p:nvPr/>
        </p:nvSpPr>
        <p:spPr>
          <a:xfrm>
            <a:off x="1163350" y="1768350"/>
            <a:ext cx="6823200" cy="210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800">
                <a:latin typeface="Schibsted Grotesk"/>
                <a:ea typeface="Schibsted Grotesk"/>
                <a:cs typeface="Schibsted Grotesk"/>
                <a:sym typeface="Schibsted Grotesk"/>
              </a:rPr>
              <a:t>What factors significantly impact the pricing of Airbnb listings, and how can these insights inform hosts to optimally and strategically price their listing?</a:t>
            </a:r>
            <a:endParaRPr sz="3000">
              <a:latin typeface="Schibsted Grotesk"/>
              <a:ea typeface="Schibsted Grotesk"/>
              <a:cs typeface="Schibsted Grotesk"/>
              <a:sym typeface="Schibsted Grotes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3905250" y="2762475"/>
            <a:ext cx="4533900" cy="84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Data</a:t>
            </a:r>
            <a:endParaRPr/>
          </a:p>
        </p:txBody>
      </p:sp>
      <p:sp>
        <p:nvSpPr>
          <p:cNvPr id="270" name="Google Shape;270;p28"/>
          <p:cNvSpPr txBox="1"/>
          <p:nvPr>
            <p:ph idx="2" type="title"/>
          </p:nvPr>
        </p:nvSpPr>
        <p:spPr>
          <a:xfrm>
            <a:off x="6476125" y="1512475"/>
            <a:ext cx="1820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71" name="Google Shape;271;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9"/>
          <p:cNvSpPr txBox="1"/>
          <p:nvPr>
            <p:ph type="title"/>
          </p:nvPr>
        </p:nvSpPr>
        <p:spPr>
          <a:xfrm>
            <a:off x="619025" y="321125"/>
            <a:ext cx="64308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a:t>
            </a:r>
            <a:r>
              <a:rPr b="0" i="1" lang="en" sz="1500">
                <a:solidFill>
                  <a:srgbClr val="000000"/>
                </a:solidFill>
              </a:rPr>
              <a:t>“Airbnb Price Dataset” from Kaggle</a:t>
            </a:r>
            <a:endParaRPr i="1"/>
          </a:p>
        </p:txBody>
      </p:sp>
      <p:sp>
        <p:nvSpPr>
          <p:cNvPr id="277" name="Google Shape;277;p29"/>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8" name="Google Shape;278;p29"/>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9" name="Google Shape;279;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0" name="Google Shape;280;p29"/>
          <p:cNvPicPr preferRelativeResize="0"/>
          <p:nvPr/>
        </p:nvPicPr>
        <p:blipFill>
          <a:blip r:embed="rId3">
            <a:alphaModFix/>
          </a:blip>
          <a:stretch>
            <a:fillRect/>
          </a:stretch>
        </p:blipFill>
        <p:spPr>
          <a:xfrm>
            <a:off x="1247525" y="1112400"/>
            <a:ext cx="6654851" cy="3330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0"/>
          <p:cNvSpPr txBox="1"/>
          <p:nvPr>
            <p:ph type="title"/>
          </p:nvPr>
        </p:nvSpPr>
        <p:spPr>
          <a:xfrm>
            <a:off x="3905250" y="2762475"/>
            <a:ext cx="4533900" cy="84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Analysis</a:t>
            </a:r>
            <a:endParaRPr/>
          </a:p>
        </p:txBody>
      </p:sp>
      <p:sp>
        <p:nvSpPr>
          <p:cNvPr id="286" name="Google Shape;286;p30"/>
          <p:cNvSpPr txBox="1"/>
          <p:nvPr>
            <p:ph idx="2" type="title"/>
          </p:nvPr>
        </p:nvSpPr>
        <p:spPr>
          <a:xfrm>
            <a:off x="6476125" y="1512475"/>
            <a:ext cx="1820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287" name="Google Shape;287;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p:nvPr>
            <p:ph idx="2" type="pic"/>
          </p:nvPr>
        </p:nvSpPr>
        <p:spPr>
          <a:xfrm>
            <a:off x="0" y="0"/>
            <a:ext cx="9144000" cy="5143500"/>
          </a:xfrm>
          <a:prstGeom prst="rect">
            <a:avLst/>
          </a:prstGeom>
        </p:spPr>
      </p:sp>
      <p:sp>
        <p:nvSpPr>
          <p:cNvPr id="293" name="Google Shape;293;p31"/>
          <p:cNvSpPr txBox="1"/>
          <p:nvPr>
            <p:ph type="title"/>
          </p:nvPr>
        </p:nvSpPr>
        <p:spPr>
          <a:xfrm>
            <a:off x="1764600" y="4243963"/>
            <a:ext cx="5614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i="1" lang="en" sz="1400"/>
              <a:t>Boxplot assessing the price of different property types. Property types with many observations contain numerous outliers.</a:t>
            </a:r>
            <a:endParaRPr b="0" i="1" sz="1400"/>
          </a:p>
          <a:p>
            <a:pPr indent="0" lvl="0" marL="0" rtl="0" algn="ctr">
              <a:spcBef>
                <a:spcPts val="0"/>
              </a:spcBef>
              <a:spcAft>
                <a:spcPts val="0"/>
              </a:spcAft>
              <a:buNone/>
            </a:pPr>
            <a:r>
              <a:t/>
            </a:r>
            <a:endParaRPr b="0" i="1" sz="1400"/>
          </a:p>
          <a:p>
            <a:pPr indent="0" lvl="0" marL="0" rtl="0" algn="ctr">
              <a:spcBef>
                <a:spcPts val="0"/>
              </a:spcBef>
              <a:spcAft>
                <a:spcPts val="0"/>
              </a:spcAft>
              <a:buNone/>
            </a:pPr>
            <a:r>
              <a:t/>
            </a:r>
            <a:endParaRPr b="0" i="1" sz="1400"/>
          </a:p>
        </p:txBody>
      </p:sp>
      <p:sp>
        <p:nvSpPr>
          <p:cNvPr id="294" name="Google Shape;294;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5" name="Google Shape;295;p3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a:p>
        </p:txBody>
      </p:sp>
      <p:pic>
        <p:nvPicPr>
          <p:cNvPr id="296" name="Google Shape;296;p31"/>
          <p:cNvPicPr preferRelativeResize="0"/>
          <p:nvPr/>
        </p:nvPicPr>
        <p:blipFill>
          <a:blip r:embed="rId3">
            <a:alphaModFix/>
          </a:blip>
          <a:stretch>
            <a:fillRect/>
          </a:stretch>
        </p:blipFill>
        <p:spPr>
          <a:xfrm>
            <a:off x="1881375" y="954899"/>
            <a:ext cx="5232999" cy="3233700"/>
          </a:xfrm>
          <a:prstGeom prst="rect">
            <a:avLst/>
          </a:prstGeom>
          <a:noFill/>
          <a:ln>
            <a:noFill/>
          </a:ln>
        </p:spPr>
      </p:pic>
      <p:sp>
        <p:nvSpPr>
          <p:cNvPr id="297" name="Google Shape;297;p31"/>
          <p:cNvSpPr txBox="1"/>
          <p:nvPr>
            <p:ph type="title"/>
          </p:nvPr>
        </p:nvSpPr>
        <p:spPr>
          <a:xfrm>
            <a:off x="619025" y="321125"/>
            <a:ext cx="4643100" cy="45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Exploratory Data Analysis</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idx="1" type="subTitle"/>
          </p:nvPr>
        </p:nvSpPr>
        <p:spPr>
          <a:xfrm>
            <a:off x="4796020" y="2078653"/>
            <a:ext cx="3671400" cy="2572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Price -&gt; 14 predictor variables</a:t>
            </a:r>
            <a:endParaRPr sz="1400"/>
          </a:p>
          <a:p>
            <a:pPr indent="-317500" lvl="0" marL="457200" rtl="0" algn="l">
              <a:spcBef>
                <a:spcPts val="0"/>
              </a:spcBef>
              <a:spcAft>
                <a:spcPts val="0"/>
              </a:spcAft>
              <a:buSzPts val="1400"/>
              <a:buChar char="●"/>
            </a:pPr>
            <a:r>
              <a:rPr lang="en" sz="1400"/>
              <a:t>Property details, listing details, geographical information</a:t>
            </a:r>
            <a:endParaRPr sz="1400"/>
          </a:p>
          <a:p>
            <a:pPr indent="-317500" lvl="0" marL="457200" rtl="0" algn="l">
              <a:spcBef>
                <a:spcPts val="0"/>
              </a:spcBef>
              <a:spcAft>
                <a:spcPts val="0"/>
              </a:spcAft>
              <a:buSzPts val="1400"/>
              <a:buChar char="●"/>
            </a:pPr>
            <a:r>
              <a:rPr lang="en" sz="1400"/>
              <a:t>Multiple R-squared:  0.515</a:t>
            </a:r>
            <a:endParaRPr sz="1400"/>
          </a:p>
          <a:p>
            <a:pPr indent="-317500" lvl="0" marL="457200" rtl="0" algn="l">
              <a:spcBef>
                <a:spcPts val="0"/>
              </a:spcBef>
              <a:spcAft>
                <a:spcPts val="0"/>
              </a:spcAft>
              <a:buSzPts val="1400"/>
              <a:buChar char="●"/>
            </a:pPr>
            <a:r>
              <a:rPr lang="en" sz="1400"/>
              <a:t>29 categories of high significance (p-value &lt;0.001)</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Limitation</a:t>
            </a:r>
            <a:endParaRPr sz="1400"/>
          </a:p>
          <a:p>
            <a:pPr indent="-317500" lvl="0" marL="457200" rtl="0" algn="l">
              <a:spcBef>
                <a:spcPts val="0"/>
              </a:spcBef>
              <a:spcAft>
                <a:spcPts val="0"/>
              </a:spcAft>
              <a:buSzPts val="1400"/>
              <a:buChar char="●"/>
            </a:pPr>
            <a:r>
              <a:rPr lang="en" sz="1400"/>
              <a:t>Multicollinearity</a:t>
            </a:r>
            <a:endParaRPr sz="1400"/>
          </a:p>
        </p:txBody>
      </p:sp>
      <p:sp>
        <p:nvSpPr>
          <p:cNvPr id="303" name="Google Shape;303;p32"/>
          <p:cNvSpPr txBox="1"/>
          <p:nvPr>
            <p:ph idx="2" type="subTitle"/>
          </p:nvPr>
        </p:nvSpPr>
        <p:spPr>
          <a:xfrm>
            <a:off x="676588" y="2078653"/>
            <a:ext cx="3671400" cy="2572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Price -&gt; Property Type</a:t>
            </a:r>
            <a:endParaRPr sz="1400"/>
          </a:p>
          <a:p>
            <a:pPr indent="-317500" lvl="0" marL="457200" rtl="0" algn="l">
              <a:spcBef>
                <a:spcPts val="0"/>
              </a:spcBef>
              <a:spcAft>
                <a:spcPts val="0"/>
              </a:spcAft>
              <a:buSzPts val="1400"/>
              <a:buChar char="●"/>
            </a:pPr>
            <a:r>
              <a:rPr lang="en" sz="1400"/>
              <a:t>35 property types (categorical)</a:t>
            </a:r>
            <a:endParaRPr sz="1400"/>
          </a:p>
          <a:p>
            <a:pPr indent="-317500" lvl="0" marL="457200" rtl="0" algn="l">
              <a:spcBef>
                <a:spcPts val="0"/>
              </a:spcBef>
              <a:spcAft>
                <a:spcPts val="0"/>
              </a:spcAft>
              <a:buSzPts val="1400"/>
              <a:buChar char="●"/>
            </a:pPr>
            <a:r>
              <a:rPr lang="en" sz="1400"/>
              <a:t>Multiple R-squared:  0.02343</a:t>
            </a:r>
            <a:endParaRPr sz="1400"/>
          </a:p>
          <a:p>
            <a:pPr indent="-317500" lvl="0" marL="457200" rtl="0" algn="l">
              <a:spcBef>
                <a:spcPts val="0"/>
              </a:spcBef>
              <a:spcAft>
                <a:spcPts val="0"/>
              </a:spcAft>
              <a:buSzPts val="1400"/>
              <a:buChar char="●"/>
            </a:pPr>
            <a:r>
              <a:rPr lang="en" sz="1400"/>
              <a:t>13 categories of high significance (p-value &lt;0.001)</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Limitation</a:t>
            </a:r>
            <a:endParaRPr sz="1400"/>
          </a:p>
          <a:p>
            <a:pPr indent="-317500" lvl="0" marL="457200" rtl="0" algn="l">
              <a:spcBef>
                <a:spcPts val="0"/>
              </a:spcBef>
              <a:spcAft>
                <a:spcPts val="0"/>
              </a:spcAft>
              <a:buSzPts val="1400"/>
              <a:buChar char="●"/>
            </a:pPr>
            <a:r>
              <a:rPr lang="en" sz="1400"/>
              <a:t>This model has a low overall explanatory power</a:t>
            </a:r>
            <a:endParaRPr sz="1400"/>
          </a:p>
          <a:p>
            <a:pPr indent="0" lvl="0" marL="0" rtl="0" algn="l">
              <a:spcBef>
                <a:spcPts val="0"/>
              </a:spcBef>
              <a:spcAft>
                <a:spcPts val="0"/>
              </a:spcAft>
              <a:buNone/>
            </a:pPr>
            <a:r>
              <a:t/>
            </a:r>
            <a:endParaRPr sz="1400"/>
          </a:p>
        </p:txBody>
      </p:sp>
      <p:sp>
        <p:nvSpPr>
          <p:cNvPr id="304" name="Google Shape;304;p32"/>
          <p:cNvSpPr txBox="1"/>
          <p:nvPr>
            <p:ph idx="3" type="subTitle"/>
          </p:nvPr>
        </p:nvSpPr>
        <p:spPr>
          <a:xfrm>
            <a:off x="676588" y="1017720"/>
            <a:ext cx="3671400" cy="97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Simple linear Regression</a:t>
            </a:r>
            <a:endParaRPr/>
          </a:p>
        </p:txBody>
      </p:sp>
      <p:sp>
        <p:nvSpPr>
          <p:cNvPr id="305" name="Google Shape;305;p32"/>
          <p:cNvSpPr txBox="1"/>
          <p:nvPr>
            <p:ph idx="4" type="subTitle"/>
          </p:nvPr>
        </p:nvSpPr>
        <p:spPr>
          <a:xfrm>
            <a:off x="4796020" y="1017720"/>
            <a:ext cx="3671400" cy="97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Multiple Linear Regression</a:t>
            </a:r>
            <a:endParaRPr/>
          </a:p>
        </p:txBody>
      </p:sp>
      <p:sp>
        <p:nvSpPr>
          <p:cNvPr id="306" name="Google Shape;306;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7" name="Google Shape;307;p32"/>
          <p:cNvSpPr/>
          <p:nvPr/>
        </p:nvSpPr>
        <p:spPr>
          <a:xfrm>
            <a:off x="707200" y="9304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08" name="Google Shape;308;p32"/>
          <p:cNvSpPr txBox="1"/>
          <p:nvPr>
            <p:ph type="title"/>
          </p:nvPr>
        </p:nvSpPr>
        <p:spPr>
          <a:xfrm>
            <a:off x="619025" y="321125"/>
            <a:ext cx="55092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Regression Analysis</a:t>
            </a:r>
            <a:endParaRPr/>
          </a:p>
        </p:txBody>
      </p:sp>
      <p:sp>
        <p:nvSpPr>
          <p:cNvPr id="309" name="Google Shape;309;p32"/>
          <p:cNvSpPr/>
          <p:nvPr/>
        </p:nvSpPr>
        <p:spPr>
          <a:xfrm>
            <a:off x="707200" y="4588025"/>
            <a:ext cx="7735500" cy="3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struction of a Social Housing Urbanization Pitch Deck by Slidesgo">
  <a:themeElements>
    <a:clrScheme name="Simple Light">
      <a:dk1>
        <a:srgbClr val="0E0E0E"/>
      </a:dk1>
      <a:lt1>
        <a:srgbClr val="F4F0EF"/>
      </a:lt1>
      <a:dk2>
        <a:srgbClr val="D9D9D9"/>
      </a:dk2>
      <a:lt2>
        <a:srgbClr val="434343"/>
      </a:lt2>
      <a:accent1>
        <a:srgbClr val="666666"/>
      </a:accent1>
      <a:accent2>
        <a:srgbClr val="FFFFFF"/>
      </a:accent2>
      <a:accent3>
        <a:srgbClr val="FFFFFF"/>
      </a:accent3>
      <a:accent4>
        <a:srgbClr val="FFFFFF"/>
      </a:accent4>
      <a:accent5>
        <a:srgbClr val="FFFFFF"/>
      </a:accent5>
      <a:accent6>
        <a:srgbClr val="FFFFFF"/>
      </a:accent6>
      <a:hlink>
        <a:srgbClr val="0E0E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